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91" r:id="rId2"/>
    <p:sldId id="769" r:id="rId3"/>
    <p:sldId id="775" r:id="rId4"/>
    <p:sldId id="783" r:id="rId5"/>
    <p:sldId id="751" r:id="rId6"/>
    <p:sldId id="777" r:id="rId7"/>
    <p:sldId id="730" r:id="rId8"/>
    <p:sldId id="779" r:id="rId9"/>
    <p:sldId id="762" r:id="rId10"/>
    <p:sldId id="780" r:id="rId11"/>
    <p:sldId id="287" r:id="rId12"/>
  </p:sldIdLst>
  <p:sldSz cx="9144000" cy="6858000" type="screen4x3"/>
  <p:notesSz cx="6797675" cy="9874250"/>
  <p:custDataLst>
    <p:tags r:id="rId14"/>
  </p:custDataLst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нина Полина Викторовна" initials="ОПВ" lastIdx="5" clrIdx="0">
    <p:extLst>
      <p:ext uri="{19B8F6BF-5375-455C-9EA6-DF929625EA0E}">
        <p15:presenceInfo xmlns:p15="http://schemas.microsoft.com/office/powerpoint/2012/main" userId="S-1-5-21-2803823264-976895225-1840217349-36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B050"/>
    <a:srgbClr val="70AC2E"/>
    <a:srgbClr val="E5E5F7"/>
    <a:srgbClr val="FF9900"/>
    <a:srgbClr val="A50021"/>
    <a:srgbClr val="00A200"/>
    <a:srgbClr val="008000"/>
    <a:srgbClr val="5F9127"/>
    <a:srgbClr val="003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 autoAdjust="0"/>
    <p:restoredTop sz="76513" autoAdjust="0"/>
  </p:normalViewPr>
  <p:slideViewPr>
    <p:cSldViewPr snapToGrid="0">
      <p:cViewPr varScale="1">
        <p:scale>
          <a:sx n="96" d="100"/>
          <a:sy n="96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image" Target="../media/image33.png"/><Relationship Id="rId4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image" Target="../media/image33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530AC-BBC5-40A1-AB0D-22679BF1FD2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4C19D-1C52-4003-BD2B-524C397E9CE9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gm:spPr>
      <dgm:t>
        <a:bodyPr/>
        <a:lstStyle/>
        <a:p>
          <a:r>
            <a:rPr lang="ru-RU" sz="2000" b="1" dirty="0"/>
            <a:t>Протоколы совещаний</a:t>
          </a:r>
          <a:endParaRPr lang="ru-RU" sz="2000" dirty="0"/>
        </a:p>
      </dgm:t>
    </dgm:pt>
    <dgm:pt modelId="{369A36E1-AC35-4388-AA65-D0C53341C379}" type="parTrans" cxnId="{F6F887A9-404A-4538-A144-5E7CBFFC4C30}">
      <dgm:prSet/>
      <dgm:spPr/>
      <dgm:t>
        <a:bodyPr/>
        <a:lstStyle/>
        <a:p>
          <a:endParaRPr lang="ru-RU" sz="2400"/>
        </a:p>
      </dgm:t>
    </dgm:pt>
    <dgm:pt modelId="{91CAF768-6CB9-48F9-96C0-D3CB53A0100E}" type="sibTrans" cxnId="{F6F887A9-404A-4538-A144-5E7CBFFC4C30}">
      <dgm:prSet/>
      <dgm:spPr/>
      <dgm:t>
        <a:bodyPr/>
        <a:lstStyle/>
        <a:p>
          <a:endParaRPr lang="ru-RU" sz="2400"/>
        </a:p>
      </dgm:t>
    </dgm:pt>
    <dgm:pt modelId="{0CD83F6C-EC20-406D-820F-2249F4EF7FFD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gm:spPr>
      <dgm:t>
        <a:bodyPr/>
        <a:lstStyle/>
        <a:p>
          <a:r>
            <a:rPr lang="ru-RU" sz="2000" b="1" dirty="0"/>
            <a:t>Регламенты взаимодействия</a:t>
          </a:r>
          <a:endParaRPr lang="ru-RU" sz="2000" dirty="0"/>
        </a:p>
      </dgm:t>
    </dgm:pt>
    <dgm:pt modelId="{8F3A24E8-DE89-42C1-A9E8-A3223BAA80E6}" type="parTrans" cxnId="{9248A993-B56A-4586-8E03-1C6FED87AA9B}">
      <dgm:prSet/>
      <dgm:spPr/>
      <dgm:t>
        <a:bodyPr/>
        <a:lstStyle/>
        <a:p>
          <a:endParaRPr lang="ru-RU" sz="2400"/>
        </a:p>
      </dgm:t>
    </dgm:pt>
    <dgm:pt modelId="{ACA5C0B5-E00A-414B-A827-66D86B7DAFDE}" type="sibTrans" cxnId="{9248A993-B56A-4586-8E03-1C6FED87AA9B}">
      <dgm:prSet/>
      <dgm:spPr/>
      <dgm:t>
        <a:bodyPr/>
        <a:lstStyle/>
        <a:p>
          <a:endParaRPr lang="ru-RU" sz="2400"/>
        </a:p>
      </dgm:t>
    </dgm:pt>
    <dgm:pt modelId="{1EA6AB1F-869A-4B44-AF5F-978E0306E7E7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gm:spPr>
      <dgm:t>
        <a:bodyPr/>
        <a:lstStyle/>
        <a:p>
          <a:r>
            <a:rPr lang="ru-RU" sz="2000" b="1" dirty="0"/>
            <a:t>Результаты пилотных проектов</a:t>
          </a:r>
          <a:endParaRPr lang="ru-RU" sz="2000" dirty="0"/>
        </a:p>
      </dgm:t>
    </dgm:pt>
    <dgm:pt modelId="{C926D60B-EADE-4A7C-81C2-0EF8A537C12D}" type="parTrans" cxnId="{09744377-6B27-4114-B27F-BADE059D41CE}">
      <dgm:prSet/>
      <dgm:spPr/>
      <dgm:t>
        <a:bodyPr/>
        <a:lstStyle/>
        <a:p>
          <a:endParaRPr lang="ru-RU" sz="2400"/>
        </a:p>
      </dgm:t>
    </dgm:pt>
    <dgm:pt modelId="{1E7FCD00-749D-4649-BD33-FB5E1B95F6C9}" type="sibTrans" cxnId="{09744377-6B27-4114-B27F-BADE059D41CE}">
      <dgm:prSet/>
      <dgm:spPr/>
      <dgm:t>
        <a:bodyPr/>
        <a:lstStyle/>
        <a:p>
          <a:endParaRPr lang="ru-RU" sz="2400"/>
        </a:p>
      </dgm:t>
    </dgm:pt>
    <dgm:pt modelId="{D0AC609A-5FA0-4D25-AA79-27463CCF893E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gm:spPr>
      <dgm:t>
        <a:bodyPr/>
        <a:lstStyle/>
        <a:p>
          <a:r>
            <a:rPr lang="ru-RU" sz="2000" b="1" dirty="0"/>
            <a:t>Методики</a:t>
          </a:r>
          <a:endParaRPr lang="ru-RU" sz="2000" dirty="0"/>
        </a:p>
      </dgm:t>
    </dgm:pt>
    <dgm:pt modelId="{AB8CFB67-142B-4599-B44F-2528FF81991D}" type="parTrans" cxnId="{410EC4D8-A584-4693-9D12-BC25F0D74551}">
      <dgm:prSet/>
      <dgm:spPr/>
      <dgm:t>
        <a:bodyPr/>
        <a:lstStyle/>
        <a:p>
          <a:endParaRPr lang="ru-RU" sz="2400"/>
        </a:p>
      </dgm:t>
    </dgm:pt>
    <dgm:pt modelId="{F53FB496-7032-4276-B3E7-62838747B2E7}" type="sibTrans" cxnId="{410EC4D8-A584-4693-9D12-BC25F0D74551}">
      <dgm:prSet/>
      <dgm:spPr/>
      <dgm:t>
        <a:bodyPr/>
        <a:lstStyle/>
        <a:p>
          <a:endParaRPr lang="ru-RU" sz="2400"/>
        </a:p>
      </dgm:t>
    </dgm:pt>
    <dgm:pt modelId="{B6B4F45B-F62D-4100-A546-4277BEBCDAEE}" type="pres">
      <dgm:prSet presAssocID="{13E530AC-BBC5-40A1-AB0D-22679BF1FD26}" presName="linearFlow" presStyleCnt="0">
        <dgm:presLayoutVars>
          <dgm:dir/>
          <dgm:resizeHandles val="exact"/>
        </dgm:presLayoutVars>
      </dgm:prSet>
      <dgm:spPr/>
    </dgm:pt>
    <dgm:pt modelId="{F8673B81-8EA4-408B-B9C0-1DD9F79413AE}" type="pres">
      <dgm:prSet presAssocID="{E904C19D-1C52-4003-BD2B-524C397E9CE9}" presName="composite" presStyleCnt="0"/>
      <dgm:spPr/>
    </dgm:pt>
    <dgm:pt modelId="{D8A9D62A-30D2-4C8F-A5F5-24D32903AB54}" type="pres">
      <dgm:prSet presAssocID="{E904C19D-1C52-4003-BD2B-524C397E9CE9}" presName="imgShp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8817B6-0632-43A1-A489-AC47447F3322}" type="pres">
      <dgm:prSet presAssocID="{E904C19D-1C52-4003-BD2B-524C397E9CE9}" presName="txShp" presStyleLbl="node1" presStyleIdx="0" presStyleCnt="4">
        <dgm:presLayoutVars>
          <dgm:bulletEnabled val="1"/>
        </dgm:presLayoutVars>
      </dgm:prSet>
      <dgm:spPr/>
    </dgm:pt>
    <dgm:pt modelId="{B2828931-CA38-4381-8242-4A42FA9D196E}" type="pres">
      <dgm:prSet presAssocID="{91CAF768-6CB9-48F9-96C0-D3CB53A0100E}" presName="spacing" presStyleCnt="0"/>
      <dgm:spPr/>
    </dgm:pt>
    <dgm:pt modelId="{02A6B71B-CB30-41D5-B37A-3974CFEE577A}" type="pres">
      <dgm:prSet presAssocID="{0CD83F6C-EC20-406D-820F-2249F4EF7FFD}" presName="composite" presStyleCnt="0"/>
      <dgm:spPr/>
    </dgm:pt>
    <dgm:pt modelId="{E7C2390A-E756-4CC8-A217-00A1E87B30A3}" type="pres">
      <dgm:prSet presAssocID="{0CD83F6C-EC20-406D-820F-2249F4EF7FFD}" presName="imgShp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CF66C5-AA36-4754-A2C8-DB4CED1E1323}" type="pres">
      <dgm:prSet presAssocID="{0CD83F6C-EC20-406D-820F-2249F4EF7FFD}" presName="txShp" presStyleLbl="node1" presStyleIdx="1" presStyleCnt="4">
        <dgm:presLayoutVars>
          <dgm:bulletEnabled val="1"/>
        </dgm:presLayoutVars>
      </dgm:prSet>
      <dgm:spPr/>
    </dgm:pt>
    <dgm:pt modelId="{2557ED8A-ACB7-4343-A1E0-3C6985372863}" type="pres">
      <dgm:prSet presAssocID="{ACA5C0B5-E00A-414B-A827-66D86B7DAFDE}" presName="spacing" presStyleCnt="0"/>
      <dgm:spPr/>
    </dgm:pt>
    <dgm:pt modelId="{38BBB13E-4E34-432C-8DB9-1A5FEA9F522C}" type="pres">
      <dgm:prSet presAssocID="{1EA6AB1F-869A-4B44-AF5F-978E0306E7E7}" presName="composite" presStyleCnt="0"/>
      <dgm:spPr/>
    </dgm:pt>
    <dgm:pt modelId="{E46E6DBE-C000-46A3-8433-DCBCEA25ADA5}" type="pres">
      <dgm:prSet presAssocID="{1EA6AB1F-869A-4B44-AF5F-978E0306E7E7}" presName="imgShp" presStyleLbl="fgImgPlac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FBD360-39DD-4EA1-AA2B-13D5A5C559D8}" type="pres">
      <dgm:prSet presAssocID="{1EA6AB1F-869A-4B44-AF5F-978E0306E7E7}" presName="txShp" presStyleLbl="node1" presStyleIdx="2" presStyleCnt="4">
        <dgm:presLayoutVars>
          <dgm:bulletEnabled val="1"/>
        </dgm:presLayoutVars>
      </dgm:prSet>
      <dgm:spPr/>
    </dgm:pt>
    <dgm:pt modelId="{AF6DFFAE-CE29-4C15-9C5E-E42279F29B80}" type="pres">
      <dgm:prSet presAssocID="{1E7FCD00-749D-4649-BD33-FB5E1B95F6C9}" presName="spacing" presStyleCnt="0"/>
      <dgm:spPr/>
    </dgm:pt>
    <dgm:pt modelId="{50C76665-B58C-41E7-B31D-04C18E090AE0}" type="pres">
      <dgm:prSet presAssocID="{D0AC609A-5FA0-4D25-AA79-27463CCF893E}" presName="composite" presStyleCnt="0"/>
      <dgm:spPr/>
    </dgm:pt>
    <dgm:pt modelId="{E5C22014-55A1-4957-9BCD-29A9E0107599}" type="pres">
      <dgm:prSet presAssocID="{D0AC609A-5FA0-4D25-AA79-27463CCF893E}" presName="imgShp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F896BB0-9388-4FAD-AEBD-89ECDF40B63B}" type="pres">
      <dgm:prSet presAssocID="{D0AC609A-5FA0-4D25-AA79-27463CCF893E}" presName="txShp" presStyleLbl="node1" presStyleIdx="3" presStyleCnt="4">
        <dgm:presLayoutVars>
          <dgm:bulletEnabled val="1"/>
        </dgm:presLayoutVars>
      </dgm:prSet>
      <dgm:spPr/>
    </dgm:pt>
  </dgm:ptLst>
  <dgm:cxnLst>
    <dgm:cxn modelId="{72961A41-B81D-407C-A535-21B0D9316577}" type="presOf" srcId="{1EA6AB1F-869A-4B44-AF5F-978E0306E7E7}" destId="{AEFBD360-39DD-4EA1-AA2B-13D5A5C559D8}" srcOrd="0" destOrd="0" presId="urn:microsoft.com/office/officeart/2005/8/layout/vList3"/>
    <dgm:cxn modelId="{914B4065-9A18-4F36-9539-A8FBFF7AB94C}" type="presOf" srcId="{13E530AC-BBC5-40A1-AB0D-22679BF1FD26}" destId="{B6B4F45B-F62D-4100-A546-4277BEBCDAEE}" srcOrd="0" destOrd="0" presId="urn:microsoft.com/office/officeart/2005/8/layout/vList3"/>
    <dgm:cxn modelId="{09744377-6B27-4114-B27F-BADE059D41CE}" srcId="{13E530AC-BBC5-40A1-AB0D-22679BF1FD26}" destId="{1EA6AB1F-869A-4B44-AF5F-978E0306E7E7}" srcOrd="2" destOrd="0" parTransId="{C926D60B-EADE-4A7C-81C2-0EF8A537C12D}" sibTransId="{1E7FCD00-749D-4649-BD33-FB5E1B95F6C9}"/>
    <dgm:cxn modelId="{9248A993-B56A-4586-8E03-1C6FED87AA9B}" srcId="{13E530AC-BBC5-40A1-AB0D-22679BF1FD26}" destId="{0CD83F6C-EC20-406D-820F-2249F4EF7FFD}" srcOrd="1" destOrd="0" parTransId="{8F3A24E8-DE89-42C1-A9E8-A3223BAA80E6}" sibTransId="{ACA5C0B5-E00A-414B-A827-66D86B7DAFDE}"/>
    <dgm:cxn modelId="{F6F887A9-404A-4538-A144-5E7CBFFC4C30}" srcId="{13E530AC-BBC5-40A1-AB0D-22679BF1FD26}" destId="{E904C19D-1C52-4003-BD2B-524C397E9CE9}" srcOrd="0" destOrd="0" parTransId="{369A36E1-AC35-4388-AA65-D0C53341C379}" sibTransId="{91CAF768-6CB9-48F9-96C0-D3CB53A0100E}"/>
    <dgm:cxn modelId="{410EC4D8-A584-4693-9D12-BC25F0D74551}" srcId="{13E530AC-BBC5-40A1-AB0D-22679BF1FD26}" destId="{D0AC609A-5FA0-4D25-AA79-27463CCF893E}" srcOrd="3" destOrd="0" parTransId="{AB8CFB67-142B-4599-B44F-2528FF81991D}" sibTransId="{F53FB496-7032-4276-B3E7-62838747B2E7}"/>
    <dgm:cxn modelId="{65C4E3DF-6E37-449B-B6B6-A9BB6FF870F6}" type="presOf" srcId="{E904C19D-1C52-4003-BD2B-524C397E9CE9}" destId="{3E8817B6-0632-43A1-A489-AC47447F3322}" srcOrd="0" destOrd="0" presId="urn:microsoft.com/office/officeart/2005/8/layout/vList3"/>
    <dgm:cxn modelId="{64FCCEE4-8A8E-403F-83AF-7A83C6A23AE1}" type="presOf" srcId="{0CD83F6C-EC20-406D-820F-2249F4EF7FFD}" destId="{0ECF66C5-AA36-4754-A2C8-DB4CED1E1323}" srcOrd="0" destOrd="0" presId="urn:microsoft.com/office/officeart/2005/8/layout/vList3"/>
    <dgm:cxn modelId="{553F82F9-E6EC-425D-9A4B-CE958C89B09B}" type="presOf" srcId="{D0AC609A-5FA0-4D25-AA79-27463CCF893E}" destId="{8F896BB0-9388-4FAD-AEBD-89ECDF40B63B}" srcOrd="0" destOrd="0" presId="urn:microsoft.com/office/officeart/2005/8/layout/vList3"/>
    <dgm:cxn modelId="{8A4ED572-2BFA-484D-93AE-155EB3E693DB}" type="presParOf" srcId="{B6B4F45B-F62D-4100-A546-4277BEBCDAEE}" destId="{F8673B81-8EA4-408B-B9C0-1DD9F79413AE}" srcOrd="0" destOrd="0" presId="urn:microsoft.com/office/officeart/2005/8/layout/vList3"/>
    <dgm:cxn modelId="{EB7710C3-36DC-4D1F-8B78-86BB17FAF0D4}" type="presParOf" srcId="{F8673B81-8EA4-408B-B9C0-1DD9F79413AE}" destId="{D8A9D62A-30D2-4C8F-A5F5-24D32903AB54}" srcOrd="0" destOrd="0" presId="urn:microsoft.com/office/officeart/2005/8/layout/vList3"/>
    <dgm:cxn modelId="{23E1303D-0C52-4C1D-9909-8E12DAD9A362}" type="presParOf" srcId="{F8673B81-8EA4-408B-B9C0-1DD9F79413AE}" destId="{3E8817B6-0632-43A1-A489-AC47447F3322}" srcOrd="1" destOrd="0" presId="urn:microsoft.com/office/officeart/2005/8/layout/vList3"/>
    <dgm:cxn modelId="{D9EA67E0-310E-45D4-B194-68C3E18A16CA}" type="presParOf" srcId="{B6B4F45B-F62D-4100-A546-4277BEBCDAEE}" destId="{B2828931-CA38-4381-8242-4A42FA9D196E}" srcOrd="1" destOrd="0" presId="urn:microsoft.com/office/officeart/2005/8/layout/vList3"/>
    <dgm:cxn modelId="{91D6C162-9423-4527-8924-2C6799D3DE12}" type="presParOf" srcId="{B6B4F45B-F62D-4100-A546-4277BEBCDAEE}" destId="{02A6B71B-CB30-41D5-B37A-3974CFEE577A}" srcOrd="2" destOrd="0" presId="urn:microsoft.com/office/officeart/2005/8/layout/vList3"/>
    <dgm:cxn modelId="{4860BDCD-63BA-498F-BA4A-42C15A57F8B3}" type="presParOf" srcId="{02A6B71B-CB30-41D5-B37A-3974CFEE577A}" destId="{E7C2390A-E756-4CC8-A217-00A1E87B30A3}" srcOrd="0" destOrd="0" presId="urn:microsoft.com/office/officeart/2005/8/layout/vList3"/>
    <dgm:cxn modelId="{E1653984-5B76-4A64-B662-F47B01FECB02}" type="presParOf" srcId="{02A6B71B-CB30-41D5-B37A-3974CFEE577A}" destId="{0ECF66C5-AA36-4754-A2C8-DB4CED1E1323}" srcOrd="1" destOrd="0" presId="urn:microsoft.com/office/officeart/2005/8/layout/vList3"/>
    <dgm:cxn modelId="{2AE3ADB2-001F-492F-B4D4-CE446EF0CDBB}" type="presParOf" srcId="{B6B4F45B-F62D-4100-A546-4277BEBCDAEE}" destId="{2557ED8A-ACB7-4343-A1E0-3C6985372863}" srcOrd="3" destOrd="0" presId="urn:microsoft.com/office/officeart/2005/8/layout/vList3"/>
    <dgm:cxn modelId="{FCAF21CA-B9AA-4971-92F3-C0ECDD719E96}" type="presParOf" srcId="{B6B4F45B-F62D-4100-A546-4277BEBCDAEE}" destId="{38BBB13E-4E34-432C-8DB9-1A5FEA9F522C}" srcOrd="4" destOrd="0" presId="urn:microsoft.com/office/officeart/2005/8/layout/vList3"/>
    <dgm:cxn modelId="{C52346C4-2B01-48DC-823E-BE8468B3343C}" type="presParOf" srcId="{38BBB13E-4E34-432C-8DB9-1A5FEA9F522C}" destId="{E46E6DBE-C000-46A3-8433-DCBCEA25ADA5}" srcOrd="0" destOrd="0" presId="urn:microsoft.com/office/officeart/2005/8/layout/vList3"/>
    <dgm:cxn modelId="{D307645F-B222-4337-9A78-CC665B086743}" type="presParOf" srcId="{38BBB13E-4E34-432C-8DB9-1A5FEA9F522C}" destId="{AEFBD360-39DD-4EA1-AA2B-13D5A5C559D8}" srcOrd="1" destOrd="0" presId="urn:microsoft.com/office/officeart/2005/8/layout/vList3"/>
    <dgm:cxn modelId="{21BB7BE1-D181-42E8-A2A7-60F404C76C8F}" type="presParOf" srcId="{B6B4F45B-F62D-4100-A546-4277BEBCDAEE}" destId="{AF6DFFAE-CE29-4C15-9C5E-E42279F29B80}" srcOrd="5" destOrd="0" presId="urn:microsoft.com/office/officeart/2005/8/layout/vList3"/>
    <dgm:cxn modelId="{A945562A-4F02-4CD5-8472-A79B7259EAF5}" type="presParOf" srcId="{B6B4F45B-F62D-4100-A546-4277BEBCDAEE}" destId="{50C76665-B58C-41E7-B31D-04C18E090AE0}" srcOrd="6" destOrd="0" presId="urn:microsoft.com/office/officeart/2005/8/layout/vList3"/>
    <dgm:cxn modelId="{E23B3DD4-A4CE-42C9-BA6D-37240D6C53CE}" type="presParOf" srcId="{50C76665-B58C-41E7-B31D-04C18E090AE0}" destId="{E5C22014-55A1-4957-9BCD-29A9E0107599}" srcOrd="0" destOrd="0" presId="urn:microsoft.com/office/officeart/2005/8/layout/vList3"/>
    <dgm:cxn modelId="{A65001D7-5FF5-4F1B-9073-D223F1D705F9}" type="presParOf" srcId="{50C76665-B58C-41E7-B31D-04C18E090AE0}" destId="{8F896BB0-9388-4FAD-AEBD-89ECDF40B6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BFDBA-A8C6-4E57-80F2-4CE039A80A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D00F27-6C75-42EB-A101-442DE4023457}">
      <dgm:prSet phldrT="[Текст]"/>
      <dgm:spPr>
        <a:solidFill>
          <a:schemeClr val="accent1">
            <a:lumMod val="90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31750"/>
        </a:effectLst>
      </dgm:spPr>
      <dgm:t>
        <a:bodyPr/>
        <a:lstStyle/>
        <a:p>
          <a:r>
            <a:rPr lang="ru-RU" b="1" dirty="0"/>
            <a:t>      Приказ</a:t>
          </a:r>
        </a:p>
      </dgm:t>
    </dgm:pt>
    <dgm:pt modelId="{25D6030E-2F60-4B07-B1E9-7241813FF9DC}" type="parTrans" cxnId="{567C8626-153B-44F0-9CAC-96D3DDA6D668}">
      <dgm:prSet/>
      <dgm:spPr/>
      <dgm:t>
        <a:bodyPr/>
        <a:lstStyle/>
        <a:p>
          <a:endParaRPr lang="ru-RU"/>
        </a:p>
      </dgm:t>
    </dgm:pt>
    <dgm:pt modelId="{4AD7098F-1AFE-4798-98C0-414F4B18F6EB}" type="sibTrans" cxnId="{567C8626-153B-44F0-9CAC-96D3DDA6D668}">
      <dgm:prSet/>
      <dgm:spPr/>
      <dgm:t>
        <a:bodyPr/>
        <a:lstStyle/>
        <a:p>
          <a:endParaRPr lang="ru-RU"/>
        </a:p>
      </dgm:t>
    </dgm:pt>
    <dgm:pt modelId="{E80D8140-3251-4951-8A4E-6A5B3B52671A}">
      <dgm:prSet phldrT="[Текст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/>
            <a:t>ГОСТ</a:t>
          </a:r>
        </a:p>
      </dgm:t>
    </dgm:pt>
    <dgm:pt modelId="{06FBCA6D-0EC6-4138-8E17-188388C55835}" type="parTrans" cxnId="{401C438F-8C01-4873-8C04-9072FC301689}">
      <dgm:prSet/>
      <dgm:spPr/>
      <dgm:t>
        <a:bodyPr/>
        <a:lstStyle/>
        <a:p>
          <a:endParaRPr lang="ru-RU"/>
        </a:p>
      </dgm:t>
    </dgm:pt>
    <dgm:pt modelId="{49C9721D-42C2-40A7-9102-5A66053A3791}" type="sibTrans" cxnId="{401C438F-8C01-4873-8C04-9072FC301689}">
      <dgm:prSet/>
      <dgm:spPr/>
      <dgm:t>
        <a:bodyPr/>
        <a:lstStyle/>
        <a:p>
          <a:endParaRPr lang="ru-RU"/>
        </a:p>
      </dgm:t>
    </dgm:pt>
    <dgm:pt modelId="{57ADC23F-BAFD-45C4-80AE-08CCE9D5D876}">
      <dgm:prSet phldrT="[Текст]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/>
            <a:t>Стандарт</a:t>
          </a:r>
        </a:p>
      </dgm:t>
    </dgm:pt>
    <dgm:pt modelId="{C4558595-2FC2-4324-9358-A73A472B8B83}" type="parTrans" cxnId="{4F967413-8609-478E-BFE6-71D1C478FE7E}">
      <dgm:prSet/>
      <dgm:spPr/>
      <dgm:t>
        <a:bodyPr/>
        <a:lstStyle/>
        <a:p>
          <a:endParaRPr lang="ru-RU"/>
        </a:p>
      </dgm:t>
    </dgm:pt>
    <dgm:pt modelId="{8D030D99-5C74-4AE0-806E-CFF4AA4729D4}" type="sibTrans" cxnId="{4F967413-8609-478E-BFE6-71D1C478FE7E}">
      <dgm:prSet/>
      <dgm:spPr/>
      <dgm:t>
        <a:bodyPr/>
        <a:lstStyle/>
        <a:p>
          <a:endParaRPr lang="ru-RU"/>
        </a:p>
      </dgm:t>
    </dgm:pt>
    <dgm:pt modelId="{F9D322F2-06EB-4BC0-9DB6-215638C0321D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/>
            <a:t>Методические указания</a:t>
          </a:r>
          <a:endParaRPr lang="ru-RU" dirty="0"/>
        </a:p>
      </dgm:t>
    </dgm:pt>
    <dgm:pt modelId="{66A95499-75AF-44DD-A8BD-AAA13E5EF55F}" type="parTrans" cxnId="{A455F4B4-A1B9-4C71-8E58-147A73796C73}">
      <dgm:prSet/>
      <dgm:spPr/>
      <dgm:t>
        <a:bodyPr/>
        <a:lstStyle/>
        <a:p>
          <a:endParaRPr lang="ru-RU"/>
        </a:p>
      </dgm:t>
    </dgm:pt>
    <dgm:pt modelId="{6F3071B6-B41B-4E25-B641-8073F32CB8C0}" type="sibTrans" cxnId="{A455F4B4-A1B9-4C71-8E58-147A73796C73}">
      <dgm:prSet/>
      <dgm:spPr/>
      <dgm:t>
        <a:bodyPr/>
        <a:lstStyle/>
        <a:p>
          <a:endParaRPr lang="ru-RU"/>
        </a:p>
      </dgm:t>
    </dgm:pt>
    <dgm:pt modelId="{24CEAB2A-890D-4947-8EFC-E0A61E84C4EA}">
      <dgm:prSet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/>
            <a:t>Профили обмена</a:t>
          </a:r>
          <a:endParaRPr lang="ru-RU" dirty="0"/>
        </a:p>
      </dgm:t>
    </dgm:pt>
    <dgm:pt modelId="{5CA19090-F06E-46A2-9E25-F8E00BAFA296}" type="parTrans" cxnId="{4E244193-140A-47F4-99D5-54F7D6B00F8D}">
      <dgm:prSet/>
      <dgm:spPr/>
      <dgm:t>
        <a:bodyPr/>
        <a:lstStyle/>
        <a:p>
          <a:endParaRPr lang="ru-RU"/>
        </a:p>
      </dgm:t>
    </dgm:pt>
    <dgm:pt modelId="{8998DD7B-DFF7-44C2-9C75-804C58313230}" type="sibTrans" cxnId="{4E244193-140A-47F4-99D5-54F7D6B00F8D}">
      <dgm:prSet/>
      <dgm:spPr/>
      <dgm:t>
        <a:bodyPr/>
        <a:lstStyle/>
        <a:p>
          <a:endParaRPr lang="ru-RU"/>
        </a:p>
      </dgm:t>
    </dgm:pt>
    <dgm:pt modelId="{5847476D-E817-451D-91C5-2CD935621A39}" type="pres">
      <dgm:prSet presAssocID="{14CBFDBA-A8C6-4E57-80F2-4CE039A80A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97942E-E7FA-449B-8A40-6805BB3899F5}" type="pres">
      <dgm:prSet presAssocID="{6ED00F27-6C75-42EB-A101-442DE4023457}" presName="root" presStyleCnt="0"/>
      <dgm:spPr/>
    </dgm:pt>
    <dgm:pt modelId="{1F9F649F-DF12-4400-B443-310281ECFB40}" type="pres">
      <dgm:prSet presAssocID="{6ED00F27-6C75-42EB-A101-442DE4023457}" presName="rootComposite" presStyleCnt="0"/>
      <dgm:spPr/>
    </dgm:pt>
    <dgm:pt modelId="{A8352F13-A471-4579-91BD-CE139B82BD0D}" type="pres">
      <dgm:prSet presAssocID="{6ED00F27-6C75-42EB-A101-442DE4023457}" presName="rootText" presStyleLbl="node1" presStyleIdx="0" presStyleCnt="1" custScaleX="215806" custScaleY="157951"/>
      <dgm:spPr/>
    </dgm:pt>
    <dgm:pt modelId="{7C79390E-E4D7-4288-BAFF-518158085E54}" type="pres">
      <dgm:prSet presAssocID="{6ED00F27-6C75-42EB-A101-442DE4023457}" presName="rootConnector" presStyleLbl="node1" presStyleIdx="0" presStyleCnt="1"/>
      <dgm:spPr/>
    </dgm:pt>
    <dgm:pt modelId="{10CB7B7A-4E29-4C0E-A2F7-A2FC1341EA9A}" type="pres">
      <dgm:prSet presAssocID="{6ED00F27-6C75-42EB-A101-442DE4023457}" presName="childShape" presStyleCnt="0"/>
      <dgm:spPr/>
    </dgm:pt>
    <dgm:pt modelId="{84ACB0D9-DAC3-4049-B6D0-7D07C1A7FA89}" type="pres">
      <dgm:prSet presAssocID="{06FBCA6D-0EC6-4138-8E17-188388C55835}" presName="Name13" presStyleLbl="parChTrans1D2" presStyleIdx="0" presStyleCnt="4"/>
      <dgm:spPr/>
    </dgm:pt>
    <dgm:pt modelId="{18A005EF-CB47-4BF2-823E-7C3CE6291CDF}" type="pres">
      <dgm:prSet presAssocID="{E80D8140-3251-4951-8A4E-6A5B3B52671A}" presName="childText" presStyleLbl="bgAcc1" presStyleIdx="0" presStyleCnt="4" custScaleX="199430">
        <dgm:presLayoutVars>
          <dgm:bulletEnabled val="1"/>
        </dgm:presLayoutVars>
      </dgm:prSet>
      <dgm:spPr/>
    </dgm:pt>
    <dgm:pt modelId="{16DBCA55-FB0E-404B-A268-EF0F9843E86F}" type="pres">
      <dgm:prSet presAssocID="{C4558595-2FC2-4324-9358-A73A472B8B83}" presName="Name13" presStyleLbl="parChTrans1D2" presStyleIdx="1" presStyleCnt="4"/>
      <dgm:spPr/>
    </dgm:pt>
    <dgm:pt modelId="{359652F5-87F6-4F4C-A4F1-BADD353189E7}" type="pres">
      <dgm:prSet presAssocID="{57ADC23F-BAFD-45C4-80AE-08CCE9D5D876}" presName="childText" presStyleLbl="bgAcc1" presStyleIdx="1" presStyleCnt="4" custScaleX="199430">
        <dgm:presLayoutVars>
          <dgm:bulletEnabled val="1"/>
        </dgm:presLayoutVars>
      </dgm:prSet>
      <dgm:spPr/>
    </dgm:pt>
    <dgm:pt modelId="{1BB5DE90-D9CF-4D56-9546-BABBAA91C677}" type="pres">
      <dgm:prSet presAssocID="{5CA19090-F06E-46A2-9E25-F8E00BAFA296}" presName="Name13" presStyleLbl="parChTrans1D2" presStyleIdx="2" presStyleCnt="4"/>
      <dgm:spPr/>
    </dgm:pt>
    <dgm:pt modelId="{DBCC48B4-6076-43D8-B284-717CBD0F601D}" type="pres">
      <dgm:prSet presAssocID="{24CEAB2A-890D-4947-8EFC-E0A61E84C4EA}" presName="childText" presStyleLbl="bgAcc1" presStyleIdx="2" presStyleCnt="4" custScaleX="199430">
        <dgm:presLayoutVars>
          <dgm:bulletEnabled val="1"/>
        </dgm:presLayoutVars>
      </dgm:prSet>
      <dgm:spPr/>
    </dgm:pt>
    <dgm:pt modelId="{51FAE2DC-1285-43D9-B9E0-E4EC72C0AF09}" type="pres">
      <dgm:prSet presAssocID="{66A95499-75AF-44DD-A8BD-AAA13E5EF55F}" presName="Name13" presStyleLbl="parChTrans1D2" presStyleIdx="3" presStyleCnt="4"/>
      <dgm:spPr/>
    </dgm:pt>
    <dgm:pt modelId="{AE67E1D1-D63A-43D5-8954-E4FF4A335076}" type="pres">
      <dgm:prSet presAssocID="{F9D322F2-06EB-4BC0-9DB6-215638C0321D}" presName="childText" presStyleLbl="bgAcc1" presStyleIdx="3" presStyleCnt="4" custScaleX="199430">
        <dgm:presLayoutVars>
          <dgm:bulletEnabled val="1"/>
        </dgm:presLayoutVars>
      </dgm:prSet>
      <dgm:spPr/>
    </dgm:pt>
  </dgm:ptLst>
  <dgm:cxnLst>
    <dgm:cxn modelId="{4F967413-8609-478E-BFE6-71D1C478FE7E}" srcId="{6ED00F27-6C75-42EB-A101-442DE4023457}" destId="{57ADC23F-BAFD-45C4-80AE-08CCE9D5D876}" srcOrd="1" destOrd="0" parTransId="{C4558595-2FC2-4324-9358-A73A472B8B83}" sibTransId="{8D030D99-5C74-4AE0-806E-CFF4AA4729D4}"/>
    <dgm:cxn modelId="{DA9B261A-F659-4F58-9282-954EB14DB06E}" type="presOf" srcId="{E80D8140-3251-4951-8A4E-6A5B3B52671A}" destId="{18A005EF-CB47-4BF2-823E-7C3CE6291CDF}" srcOrd="0" destOrd="0" presId="urn:microsoft.com/office/officeart/2005/8/layout/hierarchy3"/>
    <dgm:cxn modelId="{F66B3C1C-C579-4E21-965F-D4FC288BCAF3}" type="presOf" srcId="{06FBCA6D-0EC6-4138-8E17-188388C55835}" destId="{84ACB0D9-DAC3-4049-B6D0-7D07C1A7FA89}" srcOrd="0" destOrd="0" presId="urn:microsoft.com/office/officeart/2005/8/layout/hierarchy3"/>
    <dgm:cxn modelId="{ED18A120-F0D7-4CDE-8F94-561AB1A352E7}" type="presOf" srcId="{24CEAB2A-890D-4947-8EFC-E0A61E84C4EA}" destId="{DBCC48B4-6076-43D8-B284-717CBD0F601D}" srcOrd="0" destOrd="0" presId="urn:microsoft.com/office/officeart/2005/8/layout/hierarchy3"/>
    <dgm:cxn modelId="{567C8626-153B-44F0-9CAC-96D3DDA6D668}" srcId="{14CBFDBA-A8C6-4E57-80F2-4CE039A80A77}" destId="{6ED00F27-6C75-42EB-A101-442DE4023457}" srcOrd="0" destOrd="0" parTransId="{25D6030E-2F60-4B07-B1E9-7241813FF9DC}" sibTransId="{4AD7098F-1AFE-4798-98C0-414F4B18F6EB}"/>
    <dgm:cxn modelId="{E7F7033F-B875-4EF7-BA5D-714F90A49F24}" type="presOf" srcId="{6ED00F27-6C75-42EB-A101-442DE4023457}" destId="{A8352F13-A471-4579-91BD-CE139B82BD0D}" srcOrd="0" destOrd="0" presId="urn:microsoft.com/office/officeart/2005/8/layout/hierarchy3"/>
    <dgm:cxn modelId="{E322FB5D-85C7-4277-AC40-7C35890CA837}" type="presOf" srcId="{F9D322F2-06EB-4BC0-9DB6-215638C0321D}" destId="{AE67E1D1-D63A-43D5-8954-E4FF4A335076}" srcOrd="0" destOrd="0" presId="urn:microsoft.com/office/officeart/2005/8/layout/hierarchy3"/>
    <dgm:cxn modelId="{401C438F-8C01-4873-8C04-9072FC301689}" srcId="{6ED00F27-6C75-42EB-A101-442DE4023457}" destId="{E80D8140-3251-4951-8A4E-6A5B3B52671A}" srcOrd="0" destOrd="0" parTransId="{06FBCA6D-0EC6-4138-8E17-188388C55835}" sibTransId="{49C9721D-42C2-40A7-9102-5A66053A3791}"/>
    <dgm:cxn modelId="{4E244193-140A-47F4-99D5-54F7D6B00F8D}" srcId="{6ED00F27-6C75-42EB-A101-442DE4023457}" destId="{24CEAB2A-890D-4947-8EFC-E0A61E84C4EA}" srcOrd="2" destOrd="0" parTransId="{5CA19090-F06E-46A2-9E25-F8E00BAFA296}" sibTransId="{8998DD7B-DFF7-44C2-9C75-804C58313230}"/>
    <dgm:cxn modelId="{C0FE099E-4748-4DDC-AEAE-6B0558B19398}" type="presOf" srcId="{6ED00F27-6C75-42EB-A101-442DE4023457}" destId="{7C79390E-E4D7-4288-BAFF-518158085E54}" srcOrd="1" destOrd="0" presId="urn:microsoft.com/office/officeart/2005/8/layout/hierarchy3"/>
    <dgm:cxn modelId="{E255799E-C03D-468B-97E8-1BDCC03ECB32}" type="presOf" srcId="{57ADC23F-BAFD-45C4-80AE-08CCE9D5D876}" destId="{359652F5-87F6-4F4C-A4F1-BADD353189E7}" srcOrd="0" destOrd="0" presId="urn:microsoft.com/office/officeart/2005/8/layout/hierarchy3"/>
    <dgm:cxn modelId="{0F9754AA-9554-4B03-B55B-B82652ADBBD9}" type="presOf" srcId="{C4558595-2FC2-4324-9358-A73A472B8B83}" destId="{16DBCA55-FB0E-404B-A268-EF0F9843E86F}" srcOrd="0" destOrd="0" presId="urn:microsoft.com/office/officeart/2005/8/layout/hierarchy3"/>
    <dgm:cxn modelId="{A455F4B4-A1B9-4C71-8E58-147A73796C73}" srcId="{6ED00F27-6C75-42EB-A101-442DE4023457}" destId="{F9D322F2-06EB-4BC0-9DB6-215638C0321D}" srcOrd="3" destOrd="0" parTransId="{66A95499-75AF-44DD-A8BD-AAA13E5EF55F}" sibTransId="{6F3071B6-B41B-4E25-B641-8073F32CB8C0}"/>
    <dgm:cxn modelId="{D25D30D5-E5E9-4EF7-BA3A-6F643A94DECF}" type="presOf" srcId="{5CA19090-F06E-46A2-9E25-F8E00BAFA296}" destId="{1BB5DE90-D9CF-4D56-9546-BABBAA91C677}" srcOrd="0" destOrd="0" presId="urn:microsoft.com/office/officeart/2005/8/layout/hierarchy3"/>
    <dgm:cxn modelId="{9F2352F6-62F3-49F6-9F91-DB2B3AB3170E}" type="presOf" srcId="{14CBFDBA-A8C6-4E57-80F2-4CE039A80A77}" destId="{5847476D-E817-451D-91C5-2CD935621A39}" srcOrd="0" destOrd="0" presId="urn:microsoft.com/office/officeart/2005/8/layout/hierarchy3"/>
    <dgm:cxn modelId="{EC6253FF-38FA-4087-87D3-40962BB5C946}" type="presOf" srcId="{66A95499-75AF-44DD-A8BD-AAA13E5EF55F}" destId="{51FAE2DC-1285-43D9-B9E0-E4EC72C0AF09}" srcOrd="0" destOrd="0" presId="urn:microsoft.com/office/officeart/2005/8/layout/hierarchy3"/>
    <dgm:cxn modelId="{CF1325FD-E32F-4973-8B66-AF74DB7A6222}" type="presParOf" srcId="{5847476D-E817-451D-91C5-2CD935621A39}" destId="{E797942E-E7FA-449B-8A40-6805BB3899F5}" srcOrd="0" destOrd="0" presId="urn:microsoft.com/office/officeart/2005/8/layout/hierarchy3"/>
    <dgm:cxn modelId="{ED9A548D-1E14-4A79-A0C9-021EEA77C2E6}" type="presParOf" srcId="{E797942E-E7FA-449B-8A40-6805BB3899F5}" destId="{1F9F649F-DF12-4400-B443-310281ECFB40}" srcOrd="0" destOrd="0" presId="urn:microsoft.com/office/officeart/2005/8/layout/hierarchy3"/>
    <dgm:cxn modelId="{42AE8F4A-01A1-472B-A0DB-CBBD0C36DD26}" type="presParOf" srcId="{1F9F649F-DF12-4400-B443-310281ECFB40}" destId="{A8352F13-A471-4579-91BD-CE139B82BD0D}" srcOrd="0" destOrd="0" presId="urn:microsoft.com/office/officeart/2005/8/layout/hierarchy3"/>
    <dgm:cxn modelId="{1827E30E-840A-4DC1-AE02-CC2CA2CAA2AB}" type="presParOf" srcId="{1F9F649F-DF12-4400-B443-310281ECFB40}" destId="{7C79390E-E4D7-4288-BAFF-518158085E54}" srcOrd="1" destOrd="0" presId="urn:microsoft.com/office/officeart/2005/8/layout/hierarchy3"/>
    <dgm:cxn modelId="{B5F34166-517E-444A-A836-9A46E7B7EB2D}" type="presParOf" srcId="{E797942E-E7FA-449B-8A40-6805BB3899F5}" destId="{10CB7B7A-4E29-4C0E-A2F7-A2FC1341EA9A}" srcOrd="1" destOrd="0" presId="urn:microsoft.com/office/officeart/2005/8/layout/hierarchy3"/>
    <dgm:cxn modelId="{3D87FF7F-74AF-492F-A99B-6881F98EF9A9}" type="presParOf" srcId="{10CB7B7A-4E29-4C0E-A2F7-A2FC1341EA9A}" destId="{84ACB0D9-DAC3-4049-B6D0-7D07C1A7FA89}" srcOrd="0" destOrd="0" presId="urn:microsoft.com/office/officeart/2005/8/layout/hierarchy3"/>
    <dgm:cxn modelId="{BEE8DC29-4B26-4FCA-AC13-956B94E74355}" type="presParOf" srcId="{10CB7B7A-4E29-4C0E-A2F7-A2FC1341EA9A}" destId="{18A005EF-CB47-4BF2-823E-7C3CE6291CDF}" srcOrd="1" destOrd="0" presId="urn:microsoft.com/office/officeart/2005/8/layout/hierarchy3"/>
    <dgm:cxn modelId="{7CD47474-10AC-47FE-917C-DF6A8FEC5113}" type="presParOf" srcId="{10CB7B7A-4E29-4C0E-A2F7-A2FC1341EA9A}" destId="{16DBCA55-FB0E-404B-A268-EF0F9843E86F}" srcOrd="2" destOrd="0" presId="urn:microsoft.com/office/officeart/2005/8/layout/hierarchy3"/>
    <dgm:cxn modelId="{5BA29C8B-A92F-4AC6-9796-470193BA1EA6}" type="presParOf" srcId="{10CB7B7A-4E29-4C0E-A2F7-A2FC1341EA9A}" destId="{359652F5-87F6-4F4C-A4F1-BADD353189E7}" srcOrd="3" destOrd="0" presId="urn:microsoft.com/office/officeart/2005/8/layout/hierarchy3"/>
    <dgm:cxn modelId="{9FBEEFB7-0B7F-4901-A26E-1A18AED93082}" type="presParOf" srcId="{10CB7B7A-4E29-4C0E-A2F7-A2FC1341EA9A}" destId="{1BB5DE90-D9CF-4D56-9546-BABBAA91C677}" srcOrd="4" destOrd="0" presId="urn:microsoft.com/office/officeart/2005/8/layout/hierarchy3"/>
    <dgm:cxn modelId="{5A39CAE8-470F-4DFD-B127-4EFF58A32B9A}" type="presParOf" srcId="{10CB7B7A-4E29-4C0E-A2F7-A2FC1341EA9A}" destId="{DBCC48B4-6076-43D8-B284-717CBD0F601D}" srcOrd="5" destOrd="0" presId="urn:microsoft.com/office/officeart/2005/8/layout/hierarchy3"/>
    <dgm:cxn modelId="{1CBA4039-BA76-4908-9837-DE8564B45980}" type="presParOf" srcId="{10CB7B7A-4E29-4C0E-A2F7-A2FC1341EA9A}" destId="{51FAE2DC-1285-43D9-B9E0-E4EC72C0AF09}" srcOrd="6" destOrd="0" presId="urn:microsoft.com/office/officeart/2005/8/layout/hierarchy3"/>
    <dgm:cxn modelId="{EC3739EC-247B-4BBD-93BD-41F1EA45EF03}" type="presParOf" srcId="{10CB7B7A-4E29-4C0E-A2F7-A2FC1341EA9A}" destId="{AE67E1D1-D63A-43D5-8954-E4FF4A335076}" srcOrd="7" destOrd="0" presId="urn:microsoft.com/office/officeart/2005/8/layout/hierarchy3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17B6-0632-43A1-A489-AC47447F3322}">
      <dsp:nvSpPr>
        <dsp:cNvPr id="0" name=""/>
        <dsp:cNvSpPr/>
      </dsp:nvSpPr>
      <dsp:spPr>
        <a:xfrm rot="10800000">
          <a:off x="1166443" y="935"/>
          <a:ext cx="3533605" cy="1105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Протоколы совещаний</a:t>
          </a:r>
          <a:endParaRPr lang="ru-RU" sz="2000" kern="1200" dirty="0"/>
        </a:p>
      </dsp:txBody>
      <dsp:txXfrm rot="10800000">
        <a:off x="1442843" y="935"/>
        <a:ext cx="3257205" cy="1105600"/>
      </dsp:txXfrm>
    </dsp:sp>
    <dsp:sp modelId="{D8A9D62A-30D2-4C8F-A5F5-24D32903AB54}">
      <dsp:nvSpPr>
        <dsp:cNvPr id="0" name=""/>
        <dsp:cNvSpPr/>
      </dsp:nvSpPr>
      <dsp:spPr>
        <a:xfrm>
          <a:off x="613643" y="935"/>
          <a:ext cx="1105600" cy="110560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F66C5-AA36-4754-A2C8-DB4CED1E1323}">
      <dsp:nvSpPr>
        <dsp:cNvPr id="0" name=""/>
        <dsp:cNvSpPr/>
      </dsp:nvSpPr>
      <dsp:spPr>
        <a:xfrm rot="10800000">
          <a:off x="1166443" y="1436566"/>
          <a:ext cx="3533605" cy="1105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Регламенты взаимодействия</a:t>
          </a:r>
          <a:endParaRPr lang="ru-RU" sz="2000" kern="1200" dirty="0"/>
        </a:p>
      </dsp:txBody>
      <dsp:txXfrm rot="10800000">
        <a:off x="1442843" y="1436566"/>
        <a:ext cx="3257205" cy="1105600"/>
      </dsp:txXfrm>
    </dsp:sp>
    <dsp:sp modelId="{E7C2390A-E756-4CC8-A217-00A1E87B30A3}">
      <dsp:nvSpPr>
        <dsp:cNvPr id="0" name=""/>
        <dsp:cNvSpPr/>
      </dsp:nvSpPr>
      <dsp:spPr>
        <a:xfrm>
          <a:off x="613643" y="1436566"/>
          <a:ext cx="1105600" cy="1105600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BD360-39DD-4EA1-AA2B-13D5A5C559D8}">
      <dsp:nvSpPr>
        <dsp:cNvPr id="0" name=""/>
        <dsp:cNvSpPr/>
      </dsp:nvSpPr>
      <dsp:spPr>
        <a:xfrm rot="10800000">
          <a:off x="1166443" y="2872197"/>
          <a:ext cx="3533605" cy="1105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Результаты пилотных проектов</a:t>
          </a:r>
          <a:endParaRPr lang="ru-RU" sz="2000" kern="1200" dirty="0"/>
        </a:p>
      </dsp:txBody>
      <dsp:txXfrm rot="10800000">
        <a:off x="1442843" y="2872197"/>
        <a:ext cx="3257205" cy="1105600"/>
      </dsp:txXfrm>
    </dsp:sp>
    <dsp:sp modelId="{E46E6DBE-C000-46A3-8433-DCBCEA25ADA5}">
      <dsp:nvSpPr>
        <dsp:cNvPr id="0" name=""/>
        <dsp:cNvSpPr/>
      </dsp:nvSpPr>
      <dsp:spPr>
        <a:xfrm>
          <a:off x="613643" y="2872197"/>
          <a:ext cx="1105600" cy="1105600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96BB0-9388-4FAD-AEBD-89ECDF40B63B}">
      <dsp:nvSpPr>
        <dsp:cNvPr id="0" name=""/>
        <dsp:cNvSpPr/>
      </dsp:nvSpPr>
      <dsp:spPr>
        <a:xfrm rot="10800000">
          <a:off x="1166443" y="4307827"/>
          <a:ext cx="3533605" cy="1105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reflection blurRad="6350" stA="31000" endPos="35000" dir="5400000" sy="-100000" algn="bl" rotWithShape="0"/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Методики</a:t>
          </a:r>
          <a:endParaRPr lang="ru-RU" sz="2000" kern="1200" dirty="0"/>
        </a:p>
      </dsp:txBody>
      <dsp:txXfrm rot="10800000">
        <a:off x="1442843" y="4307827"/>
        <a:ext cx="3257205" cy="1105600"/>
      </dsp:txXfrm>
    </dsp:sp>
    <dsp:sp modelId="{E5C22014-55A1-4957-9BCD-29A9E0107599}">
      <dsp:nvSpPr>
        <dsp:cNvPr id="0" name=""/>
        <dsp:cNvSpPr/>
      </dsp:nvSpPr>
      <dsp:spPr>
        <a:xfrm>
          <a:off x="613643" y="4307827"/>
          <a:ext cx="1105600" cy="1105600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52F13-A471-4579-91BD-CE139B82BD0D}">
      <dsp:nvSpPr>
        <dsp:cNvPr id="0" name=""/>
        <dsp:cNvSpPr/>
      </dsp:nvSpPr>
      <dsp:spPr>
        <a:xfrm>
          <a:off x="0" y="155203"/>
          <a:ext cx="2631681" cy="963079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/>
            <a:t>      Приказ</a:t>
          </a:r>
        </a:p>
      </dsp:txBody>
      <dsp:txXfrm>
        <a:off x="28208" y="183411"/>
        <a:ext cx="2575265" cy="906663"/>
      </dsp:txXfrm>
    </dsp:sp>
    <dsp:sp modelId="{84ACB0D9-DAC3-4049-B6D0-7D07C1A7FA89}">
      <dsp:nvSpPr>
        <dsp:cNvPr id="0" name=""/>
        <dsp:cNvSpPr/>
      </dsp:nvSpPr>
      <dsp:spPr>
        <a:xfrm>
          <a:off x="263168" y="1118283"/>
          <a:ext cx="263168" cy="457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99"/>
              </a:lnTo>
              <a:lnTo>
                <a:pt x="263168" y="457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005EF-CB47-4BF2-823E-7C3CE6291CDF}">
      <dsp:nvSpPr>
        <dsp:cNvPr id="0" name=""/>
        <dsp:cNvSpPr/>
      </dsp:nvSpPr>
      <dsp:spPr>
        <a:xfrm>
          <a:off x="526337" y="1270716"/>
          <a:ext cx="1945585" cy="609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ГОСТ</a:t>
          </a:r>
        </a:p>
      </dsp:txBody>
      <dsp:txXfrm>
        <a:off x="544195" y="1288574"/>
        <a:ext cx="1909869" cy="574017"/>
      </dsp:txXfrm>
    </dsp:sp>
    <dsp:sp modelId="{16DBCA55-FB0E-404B-A268-EF0F9843E86F}">
      <dsp:nvSpPr>
        <dsp:cNvPr id="0" name=""/>
        <dsp:cNvSpPr/>
      </dsp:nvSpPr>
      <dsp:spPr>
        <a:xfrm>
          <a:off x="263168" y="1118283"/>
          <a:ext cx="263168" cy="1219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466"/>
              </a:lnTo>
              <a:lnTo>
                <a:pt x="263168" y="1219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652F5-87F6-4F4C-A4F1-BADD353189E7}">
      <dsp:nvSpPr>
        <dsp:cNvPr id="0" name=""/>
        <dsp:cNvSpPr/>
      </dsp:nvSpPr>
      <dsp:spPr>
        <a:xfrm>
          <a:off x="526337" y="2032883"/>
          <a:ext cx="1945585" cy="609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Стандарт</a:t>
          </a:r>
        </a:p>
      </dsp:txBody>
      <dsp:txXfrm>
        <a:off x="544195" y="2050741"/>
        <a:ext cx="1909869" cy="574017"/>
      </dsp:txXfrm>
    </dsp:sp>
    <dsp:sp modelId="{1BB5DE90-D9CF-4D56-9546-BABBAA91C677}">
      <dsp:nvSpPr>
        <dsp:cNvPr id="0" name=""/>
        <dsp:cNvSpPr/>
      </dsp:nvSpPr>
      <dsp:spPr>
        <a:xfrm>
          <a:off x="263168" y="1118283"/>
          <a:ext cx="263168" cy="1981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32"/>
              </a:lnTo>
              <a:lnTo>
                <a:pt x="263168" y="1981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C48B4-6076-43D8-B284-717CBD0F601D}">
      <dsp:nvSpPr>
        <dsp:cNvPr id="0" name=""/>
        <dsp:cNvSpPr/>
      </dsp:nvSpPr>
      <dsp:spPr>
        <a:xfrm>
          <a:off x="526337" y="2795049"/>
          <a:ext cx="1945585" cy="609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Профили обмена</a:t>
          </a:r>
          <a:endParaRPr lang="ru-RU" sz="1900" kern="1200" dirty="0"/>
        </a:p>
      </dsp:txBody>
      <dsp:txXfrm>
        <a:off x="544195" y="2812907"/>
        <a:ext cx="1909869" cy="574017"/>
      </dsp:txXfrm>
    </dsp:sp>
    <dsp:sp modelId="{51FAE2DC-1285-43D9-B9E0-E4EC72C0AF09}">
      <dsp:nvSpPr>
        <dsp:cNvPr id="0" name=""/>
        <dsp:cNvSpPr/>
      </dsp:nvSpPr>
      <dsp:spPr>
        <a:xfrm>
          <a:off x="263168" y="1118283"/>
          <a:ext cx="263168" cy="2743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799"/>
              </a:lnTo>
              <a:lnTo>
                <a:pt x="263168" y="2743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7E1D1-D63A-43D5-8954-E4FF4A335076}">
      <dsp:nvSpPr>
        <dsp:cNvPr id="0" name=""/>
        <dsp:cNvSpPr/>
      </dsp:nvSpPr>
      <dsp:spPr>
        <a:xfrm>
          <a:off x="526337" y="3557216"/>
          <a:ext cx="1945585" cy="609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Методические указания</a:t>
          </a:r>
          <a:endParaRPr lang="ru-RU" sz="1900" kern="1200" dirty="0"/>
        </a:p>
      </dsp:txBody>
      <dsp:txXfrm>
        <a:off x="544195" y="3575074"/>
        <a:ext cx="1909869" cy="57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8A421AC-392D-4C45-8A75-76744EC4DD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F0FB26C-6F3D-412E-986B-F09C676AAB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965A5D8-99F7-4400-81B1-BCBE8A34F3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15BB14E-DFCE-4BAF-B995-2E96D3AD49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CE87429-578A-4D29-B000-62A6BAEA28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60886A3-3289-4DFC-9181-CA85B3A60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556B4D9D-AD0D-494C-B1C9-6E97E481BF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803275"/>
            <a:ext cx="5359400" cy="4019550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15826" y="10182821"/>
            <a:ext cx="2920483" cy="5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5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21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06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54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44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67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85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23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kern="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0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4D9D-AD0D-494C-B1C9-6E97E481BF7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451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bg_title_new.jpg">
            <a:extLst>
              <a:ext uri="{FF2B5EF4-FFF2-40B4-BE49-F238E27FC236}">
                <a16:creationId xmlns:a16="http://schemas.microsoft.com/office/drawing/2014/main" id="{FF2BAB41-F4FF-4336-A594-C43EBDF5E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">
            <a:extLst>
              <a:ext uri="{FF2B5EF4-FFF2-40B4-BE49-F238E27FC236}">
                <a16:creationId xmlns:a16="http://schemas.microsoft.com/office/drawing/2014/main" id="{3A5DDB93-BC46-4BA8-8DEC-12F3C0E08F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25638" y="700088"/>
            <a:ext cx="1111250" cy="1257300"/>
            <a:chOff x="2481263" y="212726"/>
            <a:chExt cx="4175126" cy="472598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9831D72-AA79-4B73-BA4A-83136B1453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67891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BE7530F-3D62-49DE-A64F-AB17DED1F5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0170" y="970553"/>
              <a:ext cx="3656219" cy="332370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6DD2C5-63B5-42EC-891E-021AD7350970}"/>
              </a:ext>
            </a:extLst>
          </p:cNvPr>
          <p:cNvSpPr txBox="1"/>
          <p:nvPr userDrawn="1"/>
        </p:nvSpPr>
        <p:spPr>
          <a:xfrm>
            <a:off x="3078163" y="752475"/>
            <a:ext cx="5013325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300" dirty="0">
                <a:solidFill>
                  <a:srgbClr val="A88C5E"/>
                </a:solidFill>
                <a:latin typeface="Arial" charset="0"/>
              </a:rPr>
              <a:t>АКЦИОНЕРНОЕ ОБЩЕСТВО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rgbClr val="003CA0"/>
                </a:solidFill>
                <a:latin typeface="Arial" charset="0"/>
              </a:rPr>
              <a:t>«</a:t>
            </a:r>
            <a:r>
              <a:rPr lang="ru-RU" sz="1500" dirty="0">
                <a:solidFill>
                  <a:srgbClr val="003CA0"/>
                </a:solidFill>
                <a:latin typeface="Arial" charset="0"/>
              </a:rPr>
              <a:t>СИСТЕМНЫЙ ОПЕРАТОР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>
                <a:solidFill>
                  <a:srgbClr val="003CA0"/>
                </a:solidFill>
                <a:latin typeface="Arial" charset="0"/>
              </a:rPr>
              <a:t>ЕДИНОЙ ЭНЕРГЕТИЧЕСКОЙ СИСТЕМЫ»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3170392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67A09D-CC32-46B3-80A3-972706F756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4F8C15-09CC-4F3B-BC5C-E595C848C7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372B4-9D0F-4F87-9F0E-D3EF65424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156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AA89AB-7277-44A6-82D1-9CB03D677E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0BE1E-D65C-473A-AEDA-876F2BAD81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B6CC2-4242-4C6C-845E-4F4E0E212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41934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23923-C1CA-4354-A22D-C6B34E6959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B22EC8-64FA-490F-87BC-086181EF4A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5E250-6737-4637-B420-1E4BC4392D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694920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499218-1BF0-4BDF-B04E-9E57671B57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04FE9F-D426-40D7-9D2B-19A4FE26B5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A091-11F6-4A3D-82EA-11D67569A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05846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47EFD-E7A6-46C0-8A49-BB666B5C73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CCA33-C952-41FA-A20A-E1AF1F0D90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A1EDF-604D-4070-B14F-BA2BCFC20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49090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F355B2-E5D0-446E-88D4-08FCBACE60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490A72-BDCA-423E-A14D-B0E32A4DCA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44D45-9AA0-4269-8664-EE3A509566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578497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0B66B0-B9D6-4DC5-9D0D-AAEE3EC9D1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33CFCB-390C-4CA3-8329-6E037DD54D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7DE0B-CB1B-4D58-9D28-A9ECF3BF8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46431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50C6A8E-0F31-4936-B8FD-56C7037C6D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2FBC51B-2B26-407D-A52E-0AA55C0007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698B-AD20-4C57-A819-331CBAB68C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3790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B85FD9-0800-4A56-8AE6-B806A90E4A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231C9-F856-4599-85E3-83C30961B0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E5B81-D147-4592-8F22-A1BD5AD71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23249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D26995-65F9-4422-9DD2-4A856EA767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1BF22-BF4B-4395-95FB-912F5BFD3F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124E8-D6D6-49B5-A21E-23C744406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69761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bg_page_new.jpg">
            <a:extLst>
              <a:ext uri="{FF2B5EF4-FFF2-40B4-BE49-F238E27FC236}">
                <a16:creationId xmlns:a16="http://schemas.microsoft.com/office/drawing/2014/main" id="{CB6AD2D2-32C4-4DD4-8530-1C94E45950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Группа 7">
            <a:extLst>
              <a:ext uri="{FF2B5EF4-FFF2-40B4-BE49-F238E27FC236}">
                <a16:creationId xmlns:a16="http://schemas.microsoft.com/office/drawing/2014/main" id="{70FA3E36-442A-4821-92B0-1C470A72AB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6050" y="68263"/>
            <a:ext cx="903288" cy="1022350"/>
            <a:chOff x="2481263" y="212726"/>
            <a:chExt cx="4175126" cy="47259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B1DD75C-A0C2-4243-8BF2-8CCBA96696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397137-80F0-46C0-B9CF-2408CFCEB2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4899" y="968588"/>
              <a:ext cx="3661490" cy="3324339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A2542ED-A619-40FC-BE60-750C67148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560BD8A4-90B3-4A21-A91E-9889D99DA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8CDD0D-9116-4983-9C7D-EE2A555B5F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5F7E29-9F8A-495F-83FA-EF37BAF436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</a:defRPr>
            </a:lvl1pPr>
          </a:lstStyle>
          <a:p>
            <a:fld id="{79A9ED19-AD50-4433-A543-D4CD3A62C3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anose="020B0604020202020204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anose="020B0604020202020204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anose="05000000000000000000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emf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7" y="5319713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6511" y="2197100"/>
            <a:ext cx="8682690" cy="2919413"/>
          </a:xfrm>
        </p:spPr>
        <p:txBody>
          <a:bodyPr/>
          <a:lstStyle/>
          <a:p>
            <a:pPr eaLnBrk="1" hangingPunct="1"/>
            <a:r>
              <a:rPr lang="ru-RU" dirty="0"/>
              <a:t>Особенности перевода информационного обмена на использование CIM 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altLang="ru-RU" dirty="0">
                <a:solidFill>
                  <a:srgbClr val="003CA0"/>
                </a:solidFill>
              </a:rPr>
              <a:t>Окнина Полина Викторовна</a:t>
            </a:r>
          </a:p>
          <a:p>
            <a:r>
              <a:rPr lang="ru-RU" dirty="0">
                <a:solidFill>
                  <a:srgbClr val="003CA0"/>
                </a:solidFill>
              </a:rPr>
              <a:t>Ведущий специалист отдела сопровождения </a:t>
            </a:r>
          </a:p>
          <a:p>
            <a:r>
              <a:rPr lang="ru-RU" dirty="0">
                <a:solidFill>
                  <a:srgbClr val="003CA0"/>
                </a:solidFill>
              </a:rPr>
              <a:t>информационной модели АО «СО ЕЭС»</a:t>
            </a:r>
            <a:endParaRPr lang="ru-RU" altLang="ru-RU" dirty="0">
              <a:solidFill>
                <a:srgbClr val="003CA0"/>
              </a:solidFill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40661" y="5834022"/>
            <a:ext cx="8498540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5C75-B478-4686-9964-3B05B3B2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Совершенствование информационного обмена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009ED-B896-473D-8BBA-F8CC9D29E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2853676"/>
            <a:ext cx="184731" cy="787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258C4FDA-E1A1-4F1D-9CE6-6604E15B6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44508"/>
              </p:ext>
            </p:extLst>
          </p:nvPr>
        </p:nvGraphicFramePr>
        <p:xfrm>
          <a:off x="-210354" y="1214808"/>
          <a:ext cx="5313692" cy="541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67DFAD33-9FE8-491D-A748-EA1AB5005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295530"/>
              </p:ext>
            </p:extLst>
          </p:nvPr>
        </p:nvGraphicFramePr>
        <p:xfrm>
          <a:off x="6166328" y="1964761"/>
          <a:ext cx="2631683" cy="432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304194E6-C5C6-400A-94F1-906C7D770922}"/>
              </a:ext>
            </a:extLst>
          </p:cNvPr>
          <p:cNvSpPr/>
          <p:nvPr/>
        </p:nvSpPr>
        <p:spPr bwMode="auto">
          <a:xfrm>
            <a:off x="4868562" y="1878227"/>
            <a:ext cx="1037968" cy="4213654"/>
          </a:xfrm>
          <a:prstGeom prst="chevron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47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http://www.eduportal44.ru/koiro/august_konf/DocLib1/%D0%9F%D1%80%D0%B8%D0%BA%D0%B0%D0%B7.png">
            <a:extLst>
              <a:ext uri="{FF2B5EF4-FFF2-40B4-BE49-F238E27FC236}">
                <a16:creationId xmlns:a16="http://schemas.microsoft.com/office/drawing/2014/main" id="{FAA42049-BF7F-4E42-AA76-BCDF176C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50" y="2236611"/>
            <a:ext cx="712570" cy="7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9854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bg_title_last_new.jpg">
            <a:extLst>
              <a:ext uri="{FF2B5EF4-FFF2-40B4-BE49-F238E27FC236}">
                <a16:creationId xmlns:a16="http://schemas.microsoft.com/office/drawing/2014/main" id="{D1850D44-1205-4949-AC6F-B031BA55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3">
            <a:extLst>
              <a:ext uri="{FF2B5EF4-FFF2-40B4-BE49-F238E27FC236}">
                <a16:creationId xmlns:a16="http://schemas.microsoft.com/office/drawing/2014/main" id="{555F1593-C1B6-40BF-83B8-7F80EB2072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6038" y="6055743"/>
            <a:ext cx="6677025" cy="791145"/>
          </a:xfrm>
        </p:spPr>
        <p:txBody>
          <a:bodyPr/>
          <a:lstStyle/>
          <a:p>
            <a:r>
              <a:rPr lang="ru-RU" altLang="ru-RU" sz="1600" dirty="0">
                <a:solidFill>
                  <a:srgbClr val="003CA0"/>
                </a:solidFill>
              </a:rPr>
              <a:t>Окнина Полина Викторовна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24ED970B-8849-4A3E-B6E3-BBBD159E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1558925"/>
            <a:ext cx="5192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3CA0"/>
                </a:solidFill>
              </a:rPr>
              <a:t>www.so-ups.ru</a:t>
            </a:r>
          </a:p>
          <a:p>
            <a:pPr algn="ctr" eaLnBrk="1" hangingPunct="1"/>
            <a:r>
              <a:rPr lang="ru-RU" altLang="ru-RU" sz="160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8BD6E61-5D02-4E71-AB70-06E34580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2554795"/>
            <a:ext cx="8207375" cy="2919413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330954E-7635-4461-9B17-520EF3EF4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0" y="5903913"/>
            <a:ext cx="8498540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5C75-B478-4686-9964-3B05B3B2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71" y="103784"/>
            <a:ext cx="8037854" cy="894158"/>
          </a:xfrm>
        </p:spPr>
        <p:txBody>
          <a:bodyPr/>
          <a:lstStyle/>
          <a:p>
            <a:r>
              <a:rPr lang="ru-RU" sz="1800" dirty="0"/>
              <a:t>Перечень деловых процессов, в которых целесообразен переход на обмен данными в соответствии с требованиями ГОСТ Р 58651 (утв. 24.11.2020)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185F0-A411-456B-A208-B3CBECF1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743" y="1192214"/>
            <a:ext cx="7433995" cy="432920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ru-RU" sz="1400" dirty="0"/>
              <a:t>Предоставление субъектами электроэнергетики информации о параметрах и характеристиках ЛЭП и оборудования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endParaRPr lang="ru-RU" sz="1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ru-RU" sz="1400" dirty="0"/>
              <a:t>Предоставление списков работников, допущенных к производству переключений, отдельно по каждому объекту электроэнергетики, оборудование и устройства которого отнесены к объектам диспетчеризации ДЦ, а сетевые организации – также отдельно по каждому центру управления сетями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endParaRPr lang="ru-RU" sz="1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ru-RU" sz="1400" dirty="0"/>
              <a:t>Предоставление данных АИИСКУЭ, а также данных технического учета электрической энергии в объеме, предусмотренном Постановлением Правительства от 19.06.2020 </a:t>
            </a:r>
            <a:r>
              <a:rPr lang="ru-RU" sz="1400"/>
              <a:t>№ 890.</a:t>
            </a:r>
            <a:endParaRPr lang="ru-RU" sz="1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endParaRPr lang="ru-RU" sz="1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ru-RU" sz="1400" dirty="0"/>
              <a:t>Обмен между субъектами электроэнергетики и АО «СО ЕЭС» информацией о режимах заземления нейтралей силовых трансформаторов.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009ED-B896-473D-8BBA-F8CC9D29E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1584098"/>
            <a:ext cx="184731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161F1B-64F7-45B8-8159-1FADFD8E4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1" y="1282713"/>
            <a:ext cx="405559" cy="4055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36C58-09B6-4275-B044-E2F7DAA5B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" y="2353603"/>
            <a:ext cx="405559" cy="4055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98E4EF-50D4-4B5D-AC8B-73F7E3F91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2" y="3738583"/>
            <a:ext cx="405559" cy="4055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830B9A-E788-4D06-8A04-51B281294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6" y="4827579"/>
            <a:ext cx="405559" cy="405559"/>
          </a:xfrm>
          <a:prstGeom prst="rect">
            <a:avLst/>
          </a:prstGeom>
        </p:spPr>
      </p:pic>
      <p:pic>
        <p:nvPicPr>
          <p:cNvPr id="1026" name="Picture 2" descr="https://rosz61.ru/images/dostovernost.gif">
            <a:extLst>
              <a:ext uri="{FF2B5EF4-FFF2-40B4-BE49-F238E27FC236}">
                <a16:creationId xmlns:a16="http://schemas.microsoft.com/office/drawing/2014/main" id="{1186F0AD-9656-46BF-8C04-1AD8CBB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39" y="5356178"/>
            <a:ext cx="4751087" cy="15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9045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9ACEDC-7F14-44D2-9AC3-B2478B2CC3E3}"/>
              </a:ext>
            </a:extLst>
          </p:cNvPr>
          <p:cNvSpPr/>
          <p:nvPr/>
        </p:nvSpPr>
        <p:spPr>
          <a:xfrm>
            <a:off x="154434" y="3755825"/>
            <a:ext cx="8774536" cy="29349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185F0-A411-456B-A208-B3CBECF1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83" y="1085864"/>
            <a:ext cx="8691639" cy="2669962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ClrTx/>
              <a:buNone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</a:rPr>
              <a:t>п.4а Субъекты электроэнергетики предоставляют в диспетчерские центры информацию о параметрах и характеристиках оборудования объектов по производству электрической энергии, объектов электросетевого хозяйства и ЛЭП:</a:t>
            </a:r>
          </a:p>
          <a:p>
            <a:pPr marL="449263" indent="-268288">
              <a:lnSpc>
                <a:spcPct val="130000"/>
              </a:lnSpc>
              <a:spcBef>
                <a:spcPts val="0"/>
              </a:spcBef>
              <a:buClrTx/>
            </a:pPr>
            <a:r>
              <a:rPr lang="ru-RU" sz="1500" b="0" dirty="0">
                <a:solidFill>
                  <a:schemeClr val="tx1"/>
                </a:solidFill>
                <a:latin typeface="Arial" panose="020B0604020202020204" pitchFamily="34" charset="0"/>
              </a:rPr>
              <a:t>ежегодно до 1 апреля года, следующего за отчетным календарным годом</a:t>
            </a:r>
          </a:p>
          <a:p>
            <a:pPr marL="449263" indent="-268288">
              <a:lnSpc>
                <a:spcPct val="130000"/>
              </a:lnSpc>
              <a:spcBef>
                <a:spcPts val="0"/>
              </a:spcBef>
              <a:buClrTx/>
            </a:pPr>
            <a:r>
              <a:rPr lang="ru-RU" sz="1500" b="0" dirty="0">
                <a:solidFill>
                  <a:schemeClr val="tx1"/>
                </a:solidFill>
                <a:latin typeface="Arial" panose="020B0604020202020204" pitchFamily="34" charset="0"/>
              </a:rPr>
              <a:t>за 6 месяцев до предполагаемой даты ввода вновь построенных (реконструированных, модернизированных) объектов электроэнергетики и ЛЭП</a:t>
            </a:r>
          </a:p>
          <a:p>
            <a:pPr marL="449263" indent="-268288">
              <a:lnSpc>
                <a:spcPct val="130000"/>
              </a:lnSpc>
              <a:spcBef>
                <a:spcPts val="0"/>
              </a:spcBef>
              <a:buClrTx/>
            </a:pPr>
            <a:r>
              <a:rPr lang="ru-RU" sz="1500" b="0" dirty="0">
                <a:solidFill>
                  <a:schemeClr val="tx1"/>
                </a:solidFill>
                <a:latin typeface="Arial" panose="020B0604020202020204" pitchFamily="34" charset="0"/>
              </a:rPr>
              <a:t>не позднее 3 рабочих дней после изменения (уточнения) параметров оборудования по сравнению с ранее предоставленными данными</a:t>
            </a:r>
          </a:p>
          <a:p>
            <a:pPr marL="449263" indent="-268288">
              <a:lnSpc>
                <a:spcPct val="130000"/>
              </a:lnSpc>
              <a:spcBef>
                <a:spcPts val="0"/>
              </a:spcBef>
              <a:buClrTx/>
            </a:pPr>
            <a:endParaRPr lang="ru-RU" sz="15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44" indent="-285744">
              <a:lnSpc>
                <a:spcPct val="130000"/>
              </a:lnSpc>
              <a:spcBef>
                <a:spcPts val="0"/>
              </a:spcBef>
              <a:buClrTx/>
              <a:buFontTx/>
              <a:buChar char="-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Tx/>
              <a:buNone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600" b="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endParaRPr lang="ru-RU" altLang="ru-RU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ClrTx/>
              <a:buNone/>
            </a:pPr>
            <a:endParaRPr lang="ru-RU" altLang="ru-RU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5C75-B478-4686-9964-3B05B3B2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79" y="0"/>
            <a:ext cx="7706890" cy="894158"/>
          </a:xfrm>
        </p:spPr>
        <p:txBody>
          <a:bodyPr/>
          <a:lstStyle/>
          <a:p>
            <a:r>
              <a:rPr lang="ru-RU" sz="1400" dirty="0"/>
              <a:t>Приказ Минэнерго России от 13.02.2019 г. № 102 «Об утверждении Правил предоставления информации, необходимой для осуществления оперативно-диспетчерского управления в электроэнергетике» (планируемая редакция):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009ED-B896-473D-8BBA-F8CC9D29E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1584098"/>
            <a:ext cx="184731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07E9D-15EA-44ED-A574-405512162B17}"/>
              </a:ext>
            </a:extLst>
          </p:cNvPr>
          <p:cNvSpPr txBox="1"/>
          <p:nvPr/>
        </p:nvSpPr>
        <p:spPr>
          <a:xfrm>
            <a:off x="9370336" y="162962"/>
            <a:ext cx="2498757" cy="48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ClrTx/>
              <a:defRPr sz="900"/>
            </a:lvl1pPr>
          </a:lstStyle>
          <a:p>
            <a:endParaRPr lang="ru-RU" dirty="0"/>
          </a:p>
          <a:p>
            <a:endParaRPr lang="ru-RU" dirty="0"/>
          </a:p>
        </p:txBody>
      </p:sp>
      <p:pic>
        <p:nvPicPr>
          <p:cNvPr id="12" name="Объект 8" descr="Программист">
            <a:extLst>
              <a:ext uri="{FF2B5EF4-FFF2-40B4-BE49-F238E27FC236}">
                <a16:creationId xmlns:a16="http://schemas.microsoft.com/office/drawing/2014/main" id="{795E70B5-9406-44AD-97E9-564D693F3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17" y="3618947"/>
            <a:ext cx="958898" cy="9640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79000"/>
              </a:schemeClr>
            </a:outerShdw>
          </a:effectLst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FF0EC-8884-4BA1-AFE6-98A86B7AF25A}"/>
              </a:ext>
            </a:extLst>
          </p:cNvPr>
          <p:cNvSpPr txBox="1"/>
          <p:nvPr/>
        </p:nvSpPr>
        <p:spPr>
          <a:xfrm>
            <a:off x="2971062" y="3823638"/>
            <a:ext cx="5988206" cy="3068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</a:rPr>
              <a:t>Начиная </a:t>
            </a:r>
            <a:r>
              <a:rPr lang="ru-RU" u="sng" dirty="0">
                <a:solidFill>
                  <a:srgbClr val="FF0000"/>
                </a:solidFill>
              </a:rPr>
              <a:t>с 1 января 2024 г</a:t>
            </a:r>
            <a:r>
              <a:rPr lang="ru-RU" dirty="0">
                <a:solidFill>
                  <a:srgbClr val="FF0000"/>
                </a:solidFill>
              </a:rPr>
              <a:t>. предоставление в диспетчерские центры информации, предусмотренной настоящим подпунктом Правил, должно осуществляться в формате, соответствующем </a:t>
            </a:r>
            <a:r>
              <a:rPr lang="ru-RU" u="sng" dirty="0">
                <a:solidFill>
                  <a:srgbClr val="FF0000"/>
                </a:solidFill>
              </a:rPr>
              <a:t>требованиям ГОСТ серии 58651 </a:t>
            </a:r>
            <a:r>
              <a:rPr lang="ru-RU" dirty="0">
                <a:solidFill>
                  <a:srgbClr val="FF0000"/>
                </a:solidFill>
              </a:rPr>
              <a:t>… в том числе посредством использования  субъектами электроэнергетики, потребителями электрической энергии специализированного программно-аппаратного комплекса субъекта оперативно-диспетчерского управления.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13" name="Рисунок 29" descr="Документ">
            <a:extLst>
              <a:ext uri="{FF2B5EF4-FFF2-40B4-BE49-F238E27FC236}">
                <a16:creationId xmlns:a16="http://schemas.microsoft.com/office/drawing/2014/main" id="{B3780190-5F99-493E-AB12-497DC1AEC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9" y="3603951"/>
            <a:ext cx="373445" cy="3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4">
            <a:extLst>
              <a:ext uri="{FF2B5EF4-FFF2-40B4-BE49-F238E27FC236}">
                <a16:creationId xmlns:a16="http://schemas.microsoft.com/office/drawing/2014/main" id="{07D7F4FC-7BDD-4832-A161-9F7357BD5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3" y="3487271"/>
            <a:ext cx="599568" cy="6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97" descr="Конверт">
            <a:extLst>
              <a:ext uri="{FF2B5EF4-FFF2-40B4-BE49-F238E27FC236}">
                <a16:creationId xmlns:a16="http://schemas.microsoft.com/office/drawing/2014/main" id="{4A8FF723-522E-47C0-BE3F-A21DA05AC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8" y="4671054"/>
            <a:ext cx="649249" cy="6446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Рисунок 67" descr="Космонавт">
            <a:extLst>
              <a:ext uri="{FF2B5EF4-FFF2-40B4-BE49-F238E27FC236}">
                <a16:creationId xmlns:a16="http://schemas.microsoft.com/office/drawing/2014/main" id="{175EE258-8B8C-4F51-A259-BA4A3AE16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" y="5874145"/>
            <a:ext cx="719873" cy="7198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79000"/>
              </a:schemeClr>
            </a:outerShdw>
          </a:effectLst>
          <a:extLst/>
        </p:spPr>
      </p:pic>
      <p:pic>
        <p:nvPicPr>
          <p:cNvPr id="22" name="Рисунок 21" descr="Стрелка: небольшой изгиб">
            <a:extLst>
              <a:ext uri="{FF2B5EF4-FFF2-40B4-BE49-F238E27FC236}">
                <a16:creationId xmlns:a16="http://schemas.microsoft.com/office/drawing/2014/main" id="{391F9F7F-8228-4F29-A5E3-EE57722C6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61994">
            <a:off x="813341" y="3729532"/>
            <a:ext cx="838801" cy="838801"/>
          </a:xfrm>
          <a:prstGeom prst="rect">
            <a:avLst/>
          </a:prstGeom>
          <a:effectLst>
            <a:innerShdw blurRad="76200">
              <a:srgbClr val="00B0F0">
                <a:alpha val="93000"/>
              </a:srgbClr>
            </a:innerShdw>
          </a:effectLst>
        </p:spPr>
      </p:pic>
      <p:pic>
        <p:nvPicPr>
          <p:cNvPr id="28" name="Рисунок 27" descr="Стрелка: изгиб против часовой стрелки">
            <a:extLst>
              <a:ext uri="{FF2B5EF4-FFF2-40B4-BE49-F238E27FC236}">
                <a16:creationId xmlns:a16="http://schemas.microsoft.com/office/drawing/2014/main" id="{CF187C55-5CE1-42E9-9F36-0A952FD48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197201">
            <a:off x="756752" y="4685999"/>
            <a:ext cx="1156987" cy="1156987"/>
          </a:xfrm>
          <a:prstGeom prst="rect">
            <a:avLst/>
          </a:prstGeom>
          <a:effectLst>
            <a:innerShdw blurRad="76200">
              <a:srgbClr val="00B0F0">
                <a:alpha val="93000"/>
              </a:srgbClr>
            </a:innerShd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9C0FA5E-B97A-4A8E-B0A7-97947F787692}"/>
              </a:ext>
            </a:extLst>
          </p:cNvPr>
          <p:cNvGrpSpPr/>
          <p:nvPr/>
        </p:nvGrpSpPr>
        <p:grpSpPr>
          <a:xfrm>
            <a:off x="1507866" y="5458346"/>
            <a:ext cx="1034934" cy="1162649"/>
            <a:chOff x="1507866" y="5458346"/>
            <a:chExt cx="1034934" cy="1162649"/>
          </a:xfrm>
          <a:solidFill>
            <a:srgbClr val="0070C0"/>
          </a:solidFill>
          <a:effectLst>
            <a:innerShdw blurRad="76200">
              <a:srgbClr val="00B0F0">
                <a:alpha val="93000"/>
              </a:srgbClr>
            </a:innerShdw>
          </a:effectLst>
        </p:grpSpPr>
        <p:pic>
          <p:nvPicPr>
            <p:cNvPr id="29" name="Рисунок 28" descr="Стрелка: изгиб по часовой стрелке">
              <a:extLst>
                <a:ext uri="{FF2B5EF4-FFF2-40B4-BE49-F238E27FC236}">
                  <a16:creationId xmlns:a16="http://schemas.microsoft.com/office/drawing/2014/main" id="{88FD8627-2E12-40D8-BE65-F0C9255A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5887593">
              <a:off x="1729181" y="5807376"/>
              <a:ext cx="813619" cy="813619"/>
            </a:xfrm>
            <a:prstGeom prst="rect">
              <a:avLst/>
            </a:prstGeom>
          </p:spPr>
        </p:pic>
        <p:pic>
          <p:nvPicPr>
            <p:cNvPr id="30" name="Рисунок 29" descr="Стрелка: изгиб по часовой стрелке">
              <a:extLst>
                <a:ext uri="{FF2B5EF4-FFF2-40B4-BE49-F238E27FC236}">
                  <a16:creationId xmlns:a16="http://schemas.microsoft.com/office/drawing/2014/main" id="{F2A2DBD7-C875-4A28-B7AE-40E444FBE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4883037">
              <a:off x="1507866" y="5458346"/>
              <a:ext cx="813619" cy="81361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960F4E2-AEBD-4259-BBCE-2F51716D395B}"/>
              </a:ext>
            </a:extLst>
          </p:cNvPr>
          <p:cNvGrpSpPr/>
          <p:nvPr/>
        </p:nvGrpSpPr>
        <p:grpSpPr>
          <a:xfrm>
            <a:off x="2207903" y="4043762"/>
            <a:ext cx="940799" cy="904602"/>
            <a:chOff x="2207903" y="4043762"/>
            <a:chExt cx="940799" cy="904602"/>
          </a:xfrm>
          <a:solidFill>
            <a:srgbClr val="0070C0"/>
          </a:solidFill>
          <a:effectLst>
            <a:innerShdw blurRad="76200">
              <a:srgbClr val="00B0F0">
                <a:alpha val="93000"/>
              </a:srgbClr>
            </a:innerShdw>
          </a:effectLst>
        </p:grpSpPr>
        <p:pic>
          <p:nvPicPr>
            <p:cNvPr id="24" name="Рисунок 23" descr="Стрелка: изгиб по часовой стрелке">
              <a:extLst>
                <a:ext uri="{FF2B5EF4-FFF2-40B4-BE49-F238E27FC236}">
                  <a16:creationId xmlns:a16="http://schemas.microsoft.com/office/drawing/2014/main" id="{C6421935-91E9-432D-A24A-966CEC50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754935">
              <a:off x="2414819" y="4043762"/>
              <a:ext cx="733883" cy="733883"/>
            </a:xfrm>
            <a:prstGeom prst="rect">
              <a:avLst/>
            </a:prstGeom>
          </p:spPr>
        </p:pic>
        <p:pic>
          <p:nvPicPr>
            <p:cNvPr id="31" name="Рисунок 30" descr="Стрелка: изгиб по часовой стрелке">
              <a:extLst>
                <a:ext uri="{FF2B5EF4-FFF2-40B4-BE49-F238E27FC236}">
                  <a16:creationId xmlns:a16="http://schemas.microsoft.com/office/drawing/2014/main" id="{6C795BE5-6518-46B4-86D9-0E1799BDB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21443682">
              <a:off x="2207903" y="4272824"/>
              <a:ext cx="675540" cy="675540"/>
            </a:xfrm>
            <a:prstGeom prst="rect">
              <a:avLst/>
            </a:prstGeom>
          </p:spPr>
        </p:pic>
      </p:grpSp>
      <p:pic>
        <p:nvPicPr>
          <p:cNvPr id="32" name="Рисунок 31" descr="Закрыть">
            <a:extLst>
              <a:ext uri="{FF2B5EF4-FFF2-40B4-BE49-F238E27FC236}">
                <a16:creationId xmlns:a16="http://schemas.microsoft.com/office/drawing/2014/main" id="{7C512130-BF58-43F4-AAD2-FABDFA4BEA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2753" y="4852949"/>
            <a:ext cx="675182" cy="675182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063A534-89DF-43FC-81BF-20AD136B7F0C}"/>
              </a:ext>
            </a:extLst>
          </p:cNvPr>
          <p:cNvGrpSpPr/>
          <p:nvPr/>
        </p:nvGrpSpPr>
        <p:grpSpPr>
          <a:xfrm>
            <a:off x="2084606" y="4842238"/>
            <a:ext cx="1020182" cy="1020182"/>
            <a:chOff x="2084606" y="4842238"/>
            <a:chExt cx="1020182" cy="1020182"/>
          </a:xfrm>
          <a:noFill/>
          <a:effectLst>
            <a:outerShdw blurRad="50800" dist="38100" dir="2700000" algn="tl" rotWithShape="0">
              <a:schemeClr val="accent6">
                <a:lumMod val="60000"/>
                <a:lumOff val="40000"/>
                <a:alpha val="79000"/>
              </a:schemeClr>
            </a:outerShdw>
          </a:effectLst>
        </p:grpSpPr>
        <p:pic>
          <p:nvPicPr>
            <p:cNvPr id="17" name="Рисунок 89" descr="Облачные вычисления">
              <a:extLst>
                <a:ext uri="{FF2B5EF4-FFF2-40B4-BE49-F238E27FC236}">
                  <a16:creationId xmlns:a16="http://schemas.microsoft.com/office/drawing/2014/main" id="{BD724323-D671-406B-BDD8-3AE56FF3F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606" y="4842238"/>
              <a:ext cx="1020182" cy="1020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E9DA39-CDD2-4FEC-A4FD-FE8A0AAE03B9}"/>
                </a:ext>
              </a:extLst>
            </p:cNvPr>
            <p:cNvSpPr txBox="1"/>
            <p:nvPr/>
          </p:nvSpPr>
          <p:spPr>
            <a:xfrm>
              <a:off x="2145282" y="5356296"/>
              <a:ext cx="70555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CIM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B4259EC-4128-47D1-8230-86DC918A554A}"/>
              </a:ext>
            </a:extLst>
          </p:cNvPr>
          <p:cNvSpPr txBox="1"/>
          <p:nvPr/>
        </p:nvSpPr>
        <p:spPr>
          <a:xfrm>
            <a:off x="1035375" y="6457551"/>
            <a:ext cx="59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ДЦ</a:t>
            </a:r>
          </a:p>
        </p:txBody>
      </p:sp>
    </p:spTree>
    <p:extLst>
      <p:ext uri="{BB962C8B-B14F-4D97-AF65-F5344CB8AC3E}">
        <p14:creationId xmlns:p14="http://schemas.microsoft.com/office/powerpoint/2010/main" val="1877771247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4968B95-607F-4A56-9042-239C0B077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26684"/>
          <a:stretch/>
        </p:blipFill>
        <p:spPr>
          <a:xfrm>
            <a:off x="4560701" y="1612006"/>
            <a:ext cx="4418596" cy="4767608"/>
          </a:xfrm>
          <a:prstGeom prst="rect">
            <a:avLst/>
          </a:prstGeom>
          <a:ln w="28575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11200"/>
          </a:effectLst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342C5F1-2B9C-4395-A13E-88C8A473D327}"/>
              </a:ext>
            </a:extLst>
          </p:cNvPr>
          <p:cNvSpPr/>
          <p:nvPr/>
        </p:nvSpPr>
        <p:spPr>
          <a:xfrm>
            <a:off x="242101" y="1516395"/>
            <a:ext cx="4235010" cy="5161161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glow rad="342900">
              <a:schemeClr val="accent6">
                <a:lumMod val="20000"/>
                <a:lumOff val="80000"/>
                <a:alpha val="65000"/>
              </a:schemeClr>
            </a:glow>
            <a:innerShdw blurRad="114300">
              <a:schemeClr val="bg1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40778-902C-4B83-8C19-9857344B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ПРАВИЛА ПРЕДОСТАВЛЕНИЯ ИНФОРМАЦИИ, </a:t>
            </a:r>
            <a:br>
              <a:rPr lang="ru-RU" sz="1400" dirty="0"/>
            </a:br>
            <a:r>
              <a:rPr lang="ru-RU" sz="1400" dirty="0"/>
              <a:t>НЕОБХОДИМОЙ ДЛЯ ОСУЩЕСТВЛЕНИЯ ОПЕРАТИВНО-ДИСПЕТЧЕРСКОГО УПРАВЛЕНИЯ В ЭЛЕКТРОЭНЕРГЕТИКЕ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1619E5-89B6-45F4-9B94-3A2D885B3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5E250-6737-4637-B420-1E4BC4392D63}" type="slidenum">
              <a:rPr lang="ru-RU" altLang="ru-RU" smtClean="0"/>
              <a:pPr/>
              <a:t>4</a:t>
            </a:fld>
            <a:endParaRPr lang="ru-RU" alt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A358FC9-D162-4F2A-BA4F-F7723815043B}"/>
              </a:ext>
            </a:extLst>
          </p:cNvPr>
          <p:cNvGrpSpPr/>
          <p:nvPr/>
        </p:nvGrpSpPr>
        <p:grpSpPr>
          <a:xfrm>
            <a:off x="1438637" y="5503808"/>
            <a:ext cx="2831437" cy="964330"/>
            <a:chOff x="1438638" y="5503807"/>
            <a:chExt cx="2739922" cy="10117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4FA99A-F578-4E26-84B6-4077996725BC}"/>
                </a:ext>
              </a:extLst>
            </p:cNvPr>
            <p:cNvSpPr/>
            <p:nvPr/>
          </p:nvSpPr>
          <p:spPr>
            <a:xfrm>
              <a:off x="1438638" y="5503807"/>
              <a:ext cx="2613963" cy="10117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343965DC-14BE-4323-9D47-E8BDA0818D09}"/>
                </a:ext>
              </a:extLst>
            </p:cNvPr>
            <p:cNvSpPr txBox="1"/>
            <p:nvPr/>
          </p:nvSpPr>
          <p:spPr>
            <a:xfrm>
              <a:off x="1827866" y="5592293"/>
              <a:ext cx="2350694" cy="834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>
              <a:defPPr>
                <a:defRPr lang="ru-RU"/>
              </a:defPPr>
              <a:lvl1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800">
                  <a:solidFill>
                    <a:srgbClr val="003CA0"/>
                  </a:solidFill>
                </a:defRPr>
              </a:lvl1pPr>
            </a:lstStyle>
            <a:p>
              <a:r>
                <a:rPr lang="ru-RU" sz="1600" dirty="0"/>
                <a:t>Зависимости и характеристики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61347EB-E83F-4996-8AD8-1716630E86D4}"/>
              </a:ext>
            </a:extLst>
          </p:cNvPr>
          <p:cNvGrpSpPr/>
          <p:nvPr/>
        </p:nvGrpSpPr>
        <p:grpSpPr>
          <a:xfrm>
            <a:off x="1438638" y="1632853"/>
            <a:ext cx="2672834" cy="1005775"/>
            <a:chOff x="1438638" y="1632853"/>
            <a:chExt cx="2613963" cy="10117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C8E078FE-F67F-428B-BB3D-8AE324D15045}"/>
                </a:ext>
              </a:extLst>
            </p:cNvPr>
            <p:cNvSpPr/>
            <p:nvPr/>
          </p:nvSpPr>
          <p:spPr>
            <a:xfrm>
              <a:off x="1438638" y="1632853"/>
              <a:ext cx="2613963" cy="10117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>
              <a:extLst>
                <a:ext uri="{FF2B5EF4-FFF2-40B4-BE49-F238E27FC236}">
                  <a16:creationId xmlns:a16="http://schemas.microsoft.com/office/drawing/2014/main" id="{C46A11BE-D2BC-4ACA-9983-07444217D80D}"/>
                </a:ext>
              </a:extLst>
            </p:cNvPr>
            <p:cNvSpPr txBox="1"/>
            <p:nvPr/>
          </p:nvSpPr>
          <p:spPr>
            <a:xfrm>
              <a:off x="1929504" y="1722344"/>
              <a:ext cx="2057161" cy="79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rgbClr val="003CA0"/>
                  </a:solidFill>
                </a:rPr>
                <a:t>Параметры генерирующего оборудования</a:t>
              </a:r>
            </a:p>
          </p:txBody>
        </p:sp>
      </p:grp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7D00F8F-AB8D-40B8-8E8E-029A1D7F01CA}"/>
              </a:ext>
            </a:extLst>
          </p:cNvPr>
          <p:cNvSpPr/>
          <p:nvPr/>
        </p:nvSpPr>
        <p:spPr>
          <a:xfrm>
            <a:off x="4565286" y="2890105"/>
            <a:ext cx="1873589" cy="1830641"/>
          </a:xfrm>
          <a:prstGeom prst="rightArrow">
            <a:avLst>
              <a:gd name="adj1" fmla="val 75000"/>
              <a:gd name="adj2" fmla="val 50000"/>
            </a:avLst>
          </a:prstGeom>
          <a:gradFill flip="none" rotWithShape="1">
            <a:gsLst>
              <a:gs pos="20000">
                <a:schemeClr val="accent5">
                  <a:lumMod val="89000"/>
                </a:schemeClr>
              </a:gs>
              <a:gs pos="41000">
                <a:schemeClr val="accent5">
                  <a:lumMod val="89000"/>
                </a:schemeClr>
              </a:gs>
              <a:gs pos="73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C0E03D0-9063-43E3-81F8-04FF978CEE6D}"/>
              </a:ext>
            </a:extLst>
          </p:cNvPr>
          <p:cNvGrpSpPr/>
          <p:nvPr/>
        </p:nvGrpSpPr>
        <p:grpSpPr>
          <a:xfrm>
            <a:off x="1438638" y="2820334"/>
            <a:ext cx="2672834" cy="1005775"/>
            <a:chOff x="1438638" y="2820334"/>
            <a:chExt cx="2613963" cy="10117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209C1149-EDDF-4B66-B97B-6C5F2872C379}"/>
                </a:ext>
              </a:extLst>
            </p:cNvPr>
            <p:cNvSpPr/>
            <p:nvPr/>
          </p:nvSpPr>
          <p:spPr>
            <a:xfrm>
              <a:off x="1438638" y="2820334"/>
              <a:ext cx="2613963" cy="10117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:a16="http://schemas.microsoft.com/office/drawing/2014/main" id="{F914AC7B-5A23-4D37-848B-755815877CE0}"/>
                </a:ext>
              </a:extLst>
            </p:cNvPr>
            <p:cNvSpPr txBox="1"/>
            <p:nvPr/>
          </p:nvSpPr>
          <p:spPr>
            <a:xfrm>
              <a:off x="2014431" y="2927705"/>
              <a:ext cx="2020567" cy="783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>
              <a:defPPr>
                <a:defRPr lang="ru-RU"/>
              </a:defPPr>
              <a:lvl1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800">
                  <a:solidFill>
                    <a:srgbClr val="003CA0"/>
                  </a:solidFill>
                </a:defRPr>
              </a:lvl1pPr>
            </a:lstStyle>
            <a:p>
              <a:r>
                <a:rPr lang="ru-RU" sz="1600" dirty="0"/>
                <a:t>Параметры электросетевого оборудования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A7FB973-E79D-4534-AB5F-250E53ECDB77}"/>
              </a:ext>
            </a:extLst>
          </p:cNvPr>
          <p:cNvGrpSpPr/>
          <p:nvPr/>
        </p:nvGrpSpPr>
        <p:grpSpPr>
          <a:xfrm>
            <a:off x="1438638" y="4194474"/>
            <a:ext cx="3038473" cy="1005775"/>
            <a:chOff x="1438638" y="4194474"/>
            <a:chExt cx="2936907" cy="10117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11607FB-C19C-454F-B531-E94221D83A9E}"/>
                </a:ext>
              </a:extLst>
            </p:cNvPr>
            <p:cNvSpPr/>
            <p:nvPr/>
          </p:nvSpPr>
          <p:spPr>
            <a:xfrm>
              <a:off x="1438638" y="4194474"/>
              <a:ext cx="2613963" cy="10117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: скругленные углы 4">
              <a:extLst>
                <a:ext uri="{FF2B5EF4-FFF2-40B4-BE49-F238E27FC236}">
                  <a16:creationId xmlns:a16="http://schemas.microsoft.com/office/drawing/2014/main" id="{843C5876-B7AB-4719-9147-821FFEF588C0}"/>
                </a:ext>
              </a:extLst>
            </p:cNvPr>
            <p:cNvSpPr txBox="1"/>
            <p:nvPr/>
          </p:nvSpPr>
          <p:spPr>
            <a:xfrm>
              <a:off x="1761583" y="4279410"/>
              <a:ext cx="2613962" cy="890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>
              <a:defPPr>
                <a:defRPr lang="ru-RU"/>
              </a:defPPr>
              <a:lvl1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800">
                  <a:solidFill>
                    <a:srgbClr val="003CA0"/>
                  </a:solidFill>
                </a:defRPr>
              </a:lvl1pPr>
            </a:lstStyle>
            <a:p>
              <a:r>
                <a:rPr lang="ru-RU" sz="1600" dirty="0"/>
                <a:t>Параметры линий электропередач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9845CD93-57BA-4DC2-A45E-477DA008298A}"/>
              </a:ext>
            </a:extLst>
          </p:cNvPr>
          <p:cNvSpPr/>
          <p:nvPr/>
        </p:nvSpPr>
        <p:spPr>
          <a:xfrm>
            <a:off x="6525137" y="2531535"/>
            <a:ext cx="2030773" cy="2632524"/>
          </a:xfrm>
          <a:prstGeom prst="roundRect">
            <a:avLst/>
          </a:prstGeo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: скругленные углы 4">
            <a:extLst>
              <a:ext uri="{FF2B5EF4-FFF2-40B4-BE49-F238E27FC236}">
                <a16:creationId xmlns:a16="http://schemas.microsoft.com/office/drawing/2014/main" id="{7F3E0034-4AB1-437A-A35E-A4C6D9CA3131}"/>
              </a:ext>
            </a:extLst>
          </p:cNvPr>
          <p:cNvSpPr txBox="1"/>
          <p:nvPr/>
        </p:nvSpPr>
        <p:spPr>
          <a:xfrm>
            <a:off x="6625142" y="2699409"/>
            <a:ext cx="1970415" cy="12476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74295" rIns="148590" bIns="74295" numCol="1" spcCol="1270" anchor="ctr" anchorCtr="0">
            <a:noAutofit/>
          </a:bodyPr>
          <a:lstStyle>
            <a:defPPr>
              <a:defRPr lang="ru-RU"/>
            </a:defPPr>
            <a:lvl1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solidFill>
                  <a:srgbClr val="003CA0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ГОСТ </a:t>
            </a:r>
            <a:r>
              <a:rPr lang="ru-RU" dirty="0">
                <a:latin typeface="Arial" charset="0"/>
              </a:rPr>
              <a:t>58651.3</a:t>
            </a:r>
          </a:p>
          <a:p>
            <a:pPr>
              <a:lnSpc>
                <a:spcPct val="150000"/>
              </a:lnSpc>
            </a:pPr>
            <a:r>
              <a:rPr lang="ru-RU" dirty="0"/>
              <a:t>ГОСТ </a:t>
            </a:r>
            <a:r>
              <a:rPr lang="ru-RU" dirty="0">
                <a:latin typeface="Arial" charset="0"/>
              </a:rPr>
              <a:t>58651.4</a:t>
            </a:r>
            <a:endParaRPr lang="ru-RU" dirty="0"/>
          </a:p>
        </p:txBody>
      </p:sp>
      <p:sp>
        <p:nvSpPr>
          <p:cNvPr id="43" name="Прямоугольник: скругленные углы 4">
            <a:extLst>
              <a:ext uri="{FF2B5EF4-FFF2-40B4-BE49-F238E27FC236}">
                <a16:creationId xmlns:a16="http://schemas.microsoft.com/office/drawing/2014/main" id="{A2E8D7CA-BFA9-42E3-A183-BDED91D97BB4}"/>
              </a:ext>
            </a:extLst>
          </p:cNvPr>
          <p:cNvSpPr txBox="1"/>
          <p:nvPr/>
        </p:nvSpPr>
        <p:spPr>
          <a:xfrm rot="16200000">
            <a:off x="-1740210" y="3685743"/>
            <a:ext cx="5161161" cy="4983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74295" rIns="148590" bIns="7429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dirty="0">
                <a:solidFill>
                  <a:srgbClr val="003CA0"/>
                </a:solidFill>
              </a:rPr>
              <a:t>Приложение №1 и Приложение №2</a:t>
            </a:r>
          </a:p>
        </p:txBody>
      </p:sp>
      <p:pic>
        <p:nvPicPr>
          <p:cNvPr id="23" name="Рисунок 22" descr="База данных">
            <a:extLst>
              <a:ext uri="{FF2B5EF4-FFF2-40B4-BE49-F238E27FC236}">
                <a16:creationId xmlns:a16="http://schemas.microsoft.com/office/drawing/2014/main" id="{2AFABCE7-F76F-4B15-8FC6-0B480172B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5989" y="3847366"/>
            <a:ext cx="1033995" cy="10339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15BB24-11FB-456B-AE00-D8D8A982D323}"/>
              </a:ext>
            </a:extLst>
          </p:cNvPr>
          <p:cNvSpPr/>
          <p:nvPr/>
        </p:nvSpPr>
        <p:spPr>
          <a:xfrm>
            <a:off x="7673541" y="4064641"/>
            <a:ext cx="79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CIM</a:t>
            </a:r>
            <a:endParaRPr lang="ru-RU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A9C65C1-5611-40B0-97C8-0DB21C3E51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85" y="1886531"/>
            <a:ext cx="501446" cy="5014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53EA3CC-C7C5-42C4-B0B9-5828CD7DDA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7" y="3049260"/>
            <a:ext cx="540027" cy="5400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9F3665-7AF8-4A30-96C2-3B46B751E9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68" y="4421599"/>
            <a:ext cx="540027" cy="54002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1DCD497-2959-4BF8-B40C-799F7A4072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98" y="5706238"/>
            <a:ext cx="540027" cy="540027"/>
          </a:xfrm>
          <a:prstGeom prst="rect">
            <a:avLst/>
          </a:prstGeom>
        </p:spPr>
      </p:pic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0C776B1A-7067-4206-9189-0E5A2847CE75}"/>
              </a:ext>
            </a:extLst>
          </p:cNvPr>
          <p:cNvSpPr/>
          <p:nvPr/>
        </p:nvSpPr>
        <p:spPr>
          <a:xfrm>
            <a:off x="4765727" y="3330576"/>
            <a:ext cx="1302099" cy="982727"/>
          </a:xfrm>
          <a:prstGeom prst="rightArrow">
            <a:avLst>
              <a:gd name="adj1" fmla="val 75000"/>
              <a:gd name="adj2" fmla="val 50000"/>
            </a:avLst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9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4210429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Схема предоставления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DE9C4-8F5B-4D1F-8104-E6477F707ACF}"/>
              </a:ext>
            </a:extLst>
          </p:cNvPr>
          <p:cNvSpPr txBox="1"/>
          <p:nvPr/>
        </p:nvSpPr>
        <p:spPr>
          <a:xfrm>
            <a:off x="3418487" y="5022677"/>
            <a:ext cx="2327489" cy="577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  <a:latin typeface="+mn-lt"/>
              </a:rPr>
              <a:t>Часть информации, отсутствующая в ИМ субъектов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BE557F-4CF8-4140-9167-4CA645767530}"/>
              </a:ext>
            </a:extLst>
          </p:cNvPr>
          <p:cNvSpPr txBox="1"/>
          <p:nvPr/>
        </p:nvSpPr>
        <p:spPr>
          <a:xfrm>
            <a:off x="5815835" y="4600132"/>
            <a:ext cx="1687513" cy="254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«Против»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CIM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87A984-4487-4244-A65C-1D8585D3D4E9}"/>
              </a:ext>
            </a:extLst>
          </p:cNvPr>
          <p:cNvSpPr txBox="1"/>
          <p:nvPr/>
        </p:nvSpPr>
        <p:spPr>
          <a:xfrm>
            <a:off x="3355916" y="2966779"/>
            <a:ext cx="1687513" cy="254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  <a:latin typeface="+mn-lt"/>
              </a:rPr>
              <a:t>«За» </a:t>
            </a:r>
            <a:r>
              <a:rPr lang="en-US" i="1" dirty="0">
                <a:solidFill>
                  <a:srgbClr val="00B050"/>
                </a:solidFill>
                <a:latin typeface="+mn-lt"/>
              </a:rPr>
              <a:t>CIM</a:t>
            </a:r>
            <a:endParaRPr lang="ru-RU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FD32F-69EB-41BF-8C40-E2F4578A0474}"/>
              </a:ext>
            </a:extLst>
          </p:cNvPr>
          <p:cNvSpPr txBox="1"/>
          <p:nvPr/>
        </p:nvSpPr>
        <p:spPr>
          <a:xfrm>
            <a:off x="3245616" y="5141200"/>
            <a:ext cx="31931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800" dirty="0">
                <a:solidFill>
                  <a:srgbClr val="00B050"/>
                </a:solidFill>
                <a:latin typeface="+mn-lt"/>
              </a:rPr>
              <a:t>+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1365171-7300-4D58-A6C4-2B203AE7FAFD}"/>
              </a:ext>
            </a:extLst>
          </p:cNvPr>
          <p:cNvCxnSpPr/>
          <p:nvPr/>
        </p:nvCxnSpPr>
        <p:spPr bwMode="auto">
          <a:xfrm>
            <a:off x="3192754" y="2507482"/>
            <a:ext cx="3260467" cy="0"/>
          </a:xfrm>
          <a:prstGeom prst="line">
            <a:avLst/>
          </a:prstGeom>
          <a:noFill/>
          <a:ln w="44450" cap="flat" cmpd="sng" algn="ctr">
            <a:solidFill>
              <a:srgbClr val="0043B0">
                <a:alpha val="86667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E9A1D73-9FF8-4BB7-BBB8-9C1791525C72}"/>
              </a:ext>
            </a:extLst>
          </p:cNvPr>
          <p:cNvCxnSpPr/>
          <p:nvPr/>
        </p:nvCxnSpPr>
        <p:spPr bwMode="auto">
          <a:xfrm>
            <a:off x="906754" y="3942925"/>
            <a:ext cx="3260467" cy="0"/>
          </a:xfrm>
          <a:prstGeom prst="line">
            <a:avLst/>
          </a:prstGeom>
          <a:noFill/>
          <a:ln w="28575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E585D6C-151D-4418-A606-C748B330B30F}"/>
              </a:ext>
            </a:extLst>
          </p:cNvPr>
          <p:cNvCxnSpPr>
            <a:cxnSpLocks/>
          </p:cNvCxnSpPr>
          <p:nvPr/>
        </p:nvCxnSpPr>
        <p:spPr bwMode="auto">
          <a:xfrm>
            <a:off x="5491693" y="3942925"/>
            <a:ext cx="2246201" cy="0"/>
          </a:xfrm>
          <a:prstGeom prst="line">
            <a:avLst/>
          </a:prstGeom>
          <a:noFill/>
          <a:ln w="44450" cap="flat" cmpd="sng" algn="ctr">
            <a:solidFill>
              <a:schemeClr val="tx1">
                <a:lumMod val="65000"/>
                <a:lumOff val="35000"/>
                <a:alpha val="87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1CAC6F-4762-4EBD-8D6E-D0DDC6E396A7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5540" y="2903323"/>
            <a:ext cx="0" cy="1042407"/>
          </a:xfrm>
          <a:prstGeom prst="line">
            <a:avLst/>
          </a:prstGeom>
          <a:noFill/>
          <a:ln w="28575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4B5AA6B-0B56-4AC4-BB4C-FAF5BE8728B9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8347" y="2903324"/>
            <a:ext cx="0" cy="1039601"/>
          </a:xfrm>
          <a:prstGeom prst="line">
            <a:avLst/>
          </a:prstGeom>
          <a:noFill/>
          <a:ln w="44450" cap="flat" cmpd="sng" algn="ctr">
            <a:solidFill>
              <a:schemeClr val="tx1">
                <a:lumMod val="65000"/>
                <a:lumOff val="35000"/>
                <a:alpha val="87000"/>
              </a:schemeClr>
            </a:solidFill>
            <a:prstDash val="solid"/>
            <a:round/>
            <a:headEnd type="oval" w="med" len="med"/>
            <a:tailEnd type="oval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7A3B24A-30F2-45BD-BC60-364DFC44FF2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61608" y="1476334"/>
            <a:ext cx="0" cy="1042407"/>
          </a:xfrm>
          <a:prstGeom prst="line">
            <a:avLst/>
          </a:prstGeom>
          <a:noFill/>
          <a:ln w="44450" cap="flat" cmpd="sng" algn="ctr">
            <a:solidFill>
              <a:srgbClr val="0043B0">
                <a:alpha val="86667"/>
              </a:srgbClr>
            </a:solidFill>
            <a:prstDash val="solid"/>
            <a:round/>
            <a:headEnd type="oval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DAEED822-4FA4-4631-8563-84262C113A23}"/>
              </a:ext>
            </a:extLst>
          </p:cNvPr>
          <p:cNvSpPr/>
          <p:nvPr/>
        </p:nvSpPr>
        <p:spPr bwMode="auto">
          <a:xfrm>
            <a:off x="775874" y="4416725"/>
            <a:ext cx="389234" cy="1475116"/>
          </a:xfrm>
          <a:custGeom>
            <a:avLst/>
            <a:gdLst>
              <a:gd name="connsiteX0" fmla="*/ 0 w 526211"/>
              <a:gd name="connsiteY0" fmla="*/ 0 h 1285335"/>
              <a:gd name="connsiteX1" fmla="*/ 0 w 526211"/>
              <a:gd name="connsiteY1" fmla="*/ 1285335 h 1285335"/>
              <a:gd name="connsiteX2" fmla="*/ 526211 w 526211"/>
              <a:gd name="connsiteY2" fmla="*/ 1285335 h 12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211" h="1285335">
                <a:moveTo>
                  <a:pt x="0" y="0"/>
                </a:moveTo>
                <a:lnTo>
                  <a:pt x="0" y="1285335"/>
                </a:lnTo>
                <a:lnTo>
                  <a:pt x="526211" y="1285335"/>
                </a:lnTo>
              </a:path>
            </a:pathLst>
          </a:custGeom>
          <a:noFill/>
          <a:ln w="44450" cap="flat" cmpd="sng" algn="ctr">
            <a:solidFill>
              <a:srgbClr val="00823B">
                <a:alpha val="87000"/>
              </a:srgb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34D4C679-1EC6-414F-A504-EF0850D9F38F}"/>
              </a:ext>
            </a:extLst>
          </p:cNvPr>
          <p:cNvSpPr/>
          <p:nvPr/>
        </p:nvSpPr>
        <p:spPr bwMode="auto">
          <a:xfrm flipH="1">
            <a:off x="7827099" y="4416725"/>
            <a:ext cx="415330" cy="1298992"/>
          </a:xfrm>
          <a:custGeom>
            <a:avLst/>
            <a:gdLst>
              <a:gd name="connsiteX0" fmla="*/ 0 w 526211"/>
              <a:gd name="connsiteY0" fmla="*/ 0 h 1285335"/>
              <a:gd name="connsiteX1" fmla="*/ 0 w 526211"/>
              <a:gd name="connsiteY1" fmla="*/ 1285335 h 1285335"/>
              <a:gd name="connsiteX2" fmla="*/ 526211 w 526211"/>
              <a:gd name="connsiteY2" fmla="*/ 1285335 h 12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211" h="1285335">
                <a:moveTo>
                  <a:pt x="0" y="0"/>
                </a:moveTo>
                <a:lnTo>
                  <a:pt x="0" y="1285335"/>
                </a:lnTo>
                <a:lnTo>
                  <a:pt x="526211" y="1285335"/>
                </a:lnTo>
              </a:path>
            </a:pathLst>
          </a:custGeom>
          <a:noFill/>
          <a:ln w="44450" cap="flat" cmpd="sng" algn="ctr">
            <a:solidFill>
              <a:schemeClr val="tx1">
                <a:lumMod val="65000"/>
                <a:lumOff val="35000"/>
                <a:alpha val="87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DF1981-AE7E-4EA5-B5E4-D63784B1DD85}"/>
              </a:ext>
            </a:extLst>
          </p:cNvPr>
          <p:cNvSpPr txBox="1"/>
          <p:nvPr/>
        </p:nvSpPr>
        <p:spPr>
          <a:xfrm>
            <a:off x="673058" y="1129583"/>
            <a:ext cx="8033274" cy="7026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>
            <a:defPPr>
              <a:defRPr lang="ru-RU"/>
            </a:defPPr>
            <a:lvl1pPr algn="ctr">
              <a:buFont typeface="Arial" pitchFamily="34" charset="0"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z="1600" dirty="0"/>
              <a:t>Субъекты электроэнергетики и потребители электрической энергии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241C0E-D14F-42FE-B36C-20F030DCC2F2}"/>
              </a:ext>
            </a:extLst>
          </p:cNvPr>
          <p:cNvSpPr txBox="1"/>
          <p:nvPr/>
        </p:nvSpPr>
        <p:spPr>
          <a:xfrm>
            <a:off x="1155530" y="2122741"/>
            <a:ext cx="2307565" cy="792000"/>
          </a:xfrm>
          <a:prstGeom prst="roundRect">
            <a:avLst/>
          </a:prstGeom>
          <a:gradFill>
            <a:gsLst>
              <a:gs pos="81000">
                <a:srgbClr val="00A200"/>
              </a:gs>
              <a:gs pos="97000">
                <a:schemeClr val="accent3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Предоставляют информацию по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CIM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82B836-801E-4886-9ED3-A98E6C0DCC78}"/>
              </a:ext>
            </a:extLst>
          </p:cNvPr>
          <p:cNvSpPr txBox="1"/>
          <p:nvPr/>
        </p:nvSpPr>
        <p:spPr>
          <a:xfrm>
            <a:off x="5418715" y="2196589"/>
            <a:ext cx="2307565" cy="792000"/>
          </a:xfrm>
          <a:prstGeom prst="roundRect">
            <a:avLst/>
          </a:prstGeom>
          <a:gradFill flip="none" rotWithShape="1">
            <a:gsLst>
              <a:gs pos="45000">
                <a:schemeClr val="accent3">
                  <a:lumMod val="85000"/>
                </a:schemeClr>
              </a:gs>
              <a:gs pos="97000">
                <a:schemeClr val="accent3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kern="1200" dirty="0">
                <a:solidFill>
                  <a:schemeClr val="tx1"/>
                </a:solidFill>
                <a:latin typeface="+mn-lt"/>
              </a:rPr>
              <a:t>Не предоставляют </a:t>
            </a:r>
            <a:r>
              <a:rPr lang="ru-RU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информацию</a:t>
            </a:r>
            <a:r>
              <a:rPr lang="ru-RU" sz="1400" b="1" kern="1200" dirty="0">
                <a:solidFill>
                  <a:schemeClr val="tx1"/>
                </a:solidFill>
                <a:latin typeface="+mn-lt"/>
              </a:rPr>
              <a:t> по 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</a:rPr>
              <a:t>CIM</a:t>
            </a:r>
            <a:endParaRPr lang="ru-RU" sz="1400" b="1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7335DA-DEC0-4017-AD2B-5795A0FB3E1A}"/>
              </a:ext>
            </a:extLst>
          </p:cNvPr>
          <p:cNvSpPr txBox="1"/>
          <p:nvPr/>
        </p:nvSpPr>
        <p:spPr>
          <a:xfrm>
            <a:off x="253799" y="3465965"/>
            <a:ext cx="1730849" cy="976783"/>
          </a:xfrm>
          <a:prstGeom prst="roundRect">
            <a:avLst/>
          </a:prstGeom>
          <a:gradFill>
            <a:gsLst>
              <a:gs pos="81000">
                <a:srgbClr val="00A200"/>
              </a:gs>
              <a:gs pos="97000">
                <a:schemeClr val="accent3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Формируют модель в соответствии структурой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CIM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34F80F-8710-4B46-9D49-377DCC44C961}"/>
              </a:ext>
            </a:extLst>
          </p:cNvPr>
          <p:cNvSpPr txBox="1"/>
          <p:nvPr/>
        </p:nvSpPr>
        <p:spPr>
          <a:xfrm>
            <a:off x="2626656" y="3465965"/>
            <a:ext cx="1883542" cy="976783"/>
          </a:xfrm>
          <a:prstGeom prst="roundRect">
            <a:avLst/>
          </a:prstGeom>
          <a:gradFill>
            <a:gsLst>
              <a:gs pos="81000">
                <a:srgbClr val="00A200"/>
              </a:gs>
              <a:gs pos="97000">
                <a:schemeClr val="accent3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Конвертируют данные в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CIM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 из корпоративных баз данных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4C6A47-B9E9-4E2C-AE56-7BC1CCE4DDEE}"/>
              </a:ext>
            </a:extLst>
          </p:cNvPr>
          <p:cNvSpPr txBox="1"/>
          <p:nvPr/>
        </p:nvSpPr>
        <p:spPr>
          <a:xfrm>
            <a:off x="4972366" y="3465965"/>
            <a:ext cx="1289645" cy="976783"/>
          </a:xfrm>
          <a:prstGeom prst="roundRect">
            <a:avLst/>
          </a:prstGeom>
          <a:gradFill flip="none" rotWithShape="1">
            <a:gsLst>
              <a:gs pos="45000">
                <a:schemeClr val="accent3">
                  <a:lumMod val="85000"/>
                </a:schemeClr>
              </a:gs>
              <a:gs pos="97000">
                <a:schemeClr val="accent3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kern="1200" dirty="0">
                <a:solidFill>
                  <a:schemeClr val="tx1"/>
                </a:solidFill>
                <a:latin typeface="+mn-lt"/>
              </a:rPr>
              <a:t>«Не знают» про 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</a:rPr>
              <a:t>CIM</a:t>
            </a:r>
            <a:endParaRPr lang="ru-RU" sz="1400" b="1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0C9819-4FB4-48B9-91BB-DAED7C393474}"/>
              </a:ext>
            </a:extLst>
          </p:cNvPr>
          <p:cNvSpPr txBox="1"/>
          <p:nvPr/>
        </p:nvSpPr>
        <p:spPr>
          <a:xfrm>
            <a:off x="6904020" y="3465965"/>
            <a:ext cx="2009398" cy="976783"/>
          </a:xfrm>
          <a:prstGeom prst="roundRect">
            <a:avLst/>
          </a:prstGeom>
          <a:gradFill flip="none" rotWithShape="1">
            <a:gsLst>
              <a:gs pos="45000">
                <a:schemeClr val="accent3">
                  <a:lumMod val="85000"/>
                </a:schemeClr>
              </a:gs>
              <a:gs pos="97000">
                <a:schemeClr val="accent3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kern="1200" dirty="0">
                <a:solidFill>
                  <a:schemeClr val="tx1"/>
                </a:solidFill>
                <a:latin typeface="+mn-lt"/>
              </a:rPr>
              <a:t>Внедрение 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</a:rPr>
              <a:t>CIM</a:t>
            </a:r>
            <a:r>
              <a:rPr lang="ru-RU" sz="1400" b="1" kern="1200" dirty="0">
                <a:solidFill>
                  <a:schemeClr val="tx1"/>
                </a:solidFill>
                <a:latin typeface="+mn-lt"/>
              </a:rPr>
              <a:t> нецелесообразно и (или) невозможно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A65468-5824-4A91-BDC7-36E71C5BE6EC}"/>
              </a:ext>
            </a:extLst>
          </p:cNvPr>
          <p:cNvSpPr txBox="1"/>
          <p:nvPr/>
        </p:nvSpPr>
        <p:spPr>
          <a:xfrm>
            <a:off x="1172782" y="5230976"/>
            <a:ext cx="2010386" cy="976783"/>
          </a:xfrm>
          <a:prstGeom prst="roundRect">
            <a:avLst/>
          </a:prstGeom>
          <a:gradFill>
            <a:gsLst>
              <a:gs pos="81000">
                <a:srgbClr val="00A200"/>
              </a:gs>
              <a:gs pos="97000">
                <a:schemeClr val="accent3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Уже предоставляют часть информации по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CIM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8503B-2B8C-431D-AB93-FCAD918C92A5}"/>
              </a:ext>
            </a:extLst>
          </p:cNvPr>
          <p:cNvSpPr txBox="1"/>
          <p:nvPr/>
        </p:nvSpPr>
        <p:spPr>
          <a:xfrm>
            <a:off x="5772401" y="5325866"/>
            <a:ext cx="2054699" cy="792000"/>
          </a:xfrm>
          <a:prstGeom prst="rect">
            <a:avLst/>
          </a:prstGeom>
          <a:gradFill>
            <a:gsLst>
              <a:gs pos="81000">
                <a:srgbClr val="00A200"/>
              </a:gs>
              <a:gs pos="97000">
                <a:schemeClr val="accent3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3500" dist="1016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anchor="ctr">
            <a:noAutofit/>
          </a:bodyPr>
          <a:lstStyle>
            <a:defPPr>
              <a:defRPr lang="ru-RU"/>
            </a:defPPr>
            <a:lvl1pPr algn="ctr">
              <a:buFont typeface="Arial" pitchFamily="34" charset="0"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Подача информации через интерфейс </a:t>
            </a:r>
            <a:r>
              <a:rPr lang="en-US" dirty="0"/>
              <a:t>CIM-</a:t>
            </a:r>
            <a:r>
              <a:rPr lang="ru-RU" dirty="0"/>
              <a:t>портала</a:t>
            </a: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EC60C954-FC50-4446-B923-534A571EF559}"/>
              </a:ext>
            </a:extLst>
          </p:cNvPr>
          <p:cNvSpPr/>
          <p:nvPr/>
        </p:nvSpPr>
        <p:spPr bwMode="auto">
          <a:xfrm>
            <a:off x="3157268" y="5969479"/>
            <a:ext cx="2631057" cy="0"/>
          </a:xfrm>
          <a:custGeom>
            <a:avLst/>
            <a:gdLst>
              <a:gd name="connsiteX0" fmla="*/ 0 w 2631057"/>
              <a:gd name="connsiteY0" fmla="*/ 0 h 0"/>
              <a:gd name="connsiteX1" fmla="*/ 2631057 w 26310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1057">
                <a:moveTo>
                  <a:pt x="0" y="0"/>
                </a:moveTo>
                <a:lnTo>
                  <a:pt x="2631057" y="0"/>
                </a:lnTo>
              </a:path>
            </a:pathLst>
          </a:custGeom>
          <a:noFill/>
          <a:ln w="44450" cap="flat" cmpd="sng" algn="ctr">
            <a:solidFill>
              <a:srgbClr val="00823B">
                <a:alpha val="87000"/>
              </a:srgb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B8CB5702-CE02-407C-A0B6-BC17654B3B16}"/>
              </a:ext>
            </a:extLst>
          </p:cNvPr>
          <p:cNvSpPr/>
          <p:nvPr/>
        </p:nvSpPr>
        <p:spPr bwMode="auto">
          <a:xfrm>
            <a:off x="3191774" y="2907102"/>
            <a:ext cx="2130724" cy="552090"/>
          </a:xfrm>
          <a:custGeom>
            <a:avLst/>
            <a:gdLst>
              <a:gd name="connsiteX0" fmla="*/ 2130724 w 2130724"/>
              <a:gd name="connsiteY0" fmla="*/ 552090 h 552090"/>
              <a:gd name="connsiteX1" fmla="*/ 2130724 w 2130724"/>
              <a:gd name="connsiteY1" fmla="*/ 327804 h 552090"/>
              <a:gd name="connsiteX2" fmla="*/ 0 w 2130724"/>
              <a:gd name="connsiteY2" fmla="*/ 327804 h 552090"/>
              <a:gd name="connsiteX3" fmla="*/ 0 w 2130724"/>
              <a:gd name="connsiteY3" fmla="*/ 0 h 5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724" h="552090">
                <a:moveTo>
                  <a:pt x="2130724" y="552090"/>
                </a:moveTo>
                <a:lnTo>
                  <a:pt x="2130724" y="327804"/>
                </a:lnTo>
                <a:lnTo>
                  <a:pt x="0" y="327804"/>
                </a:lnTo>
                <a:lnTo>
                  <a:pt x="0" y="0"/>
                </a:lnTo>
              </a:path>
            </a:pathLst>
          </a:custGeom>
          <a:noFill/>
          <a:ln w="44450" cap="flat" cmpd="sng" algn="ctr">
            <a:solidFill>
              <a:srgbClr val="00823B">
                <a:alpha val="87000"/>
              </a:srgb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CFD3D615-DE65-4B30-80CE-CDB61E671A96}"/>
              </a:ext>
            </a:extLst>
          </p:cNvPr>
          <p:cNvSpPr/>
          <p:nvPr/>
        </p:nvSpPr>
        <p:spPr bwMode="auto">
          <a:xfrm>
            <a:off x="6098875" y="4433977"/>
            <a:ext cx="1121434" cy="207034"/>
          </a:xfrm>
          <a:custGeom>
            <a:avLst/>
            <a:gdLst>
              <a:gd name="connsiteX0" fmla="*/ 0 w 1121434"/>
              <a:gd name="connsiteY0" fmla="*/ 0 h 207034"/>
              <a:gd name="connsiteX1" fmla="*/ 0 w 1121434"/>
              <a:gd name="connsiteY1" fmla="*/ 207034 h 207034"/>
              <a:gd name="connsiteX2" fmla="*/ 1121434 w 1121434"/>
              <a:gd name="connsiteY2" fmla="*/ 207034 h 207034"/>
              <a:gd name="connsiteX3" fmla="*/ 1121434 w 1121434"/>
              <a:gd name="connsiteY3" fmla="*/ 8627 h 20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434" h="207034">
                <a:moveTo>
                  <a:pt x="0" y="0"/>
                </a:moveTo>
                <a:lnTo>
                  <a:pt x="0" y="207034"/>
                </a:lnTo>
                <a:lnTo>
                  <a:pt x="1121434" y="207034"/>
                </a:lnTo>
                <a:lnTo>
                  <a:pt x="1121434" y="8627"/>
                </a:lnTo>
              </a:path>
            </a:pathLst>
          </a:custGeom>
          <a:noFill/>
          <a:ln w="44450" cap="flat" cmpd="sng" algn="ctr">
            <a:solidFill>
              <a:schemeClr val="tx1">
                <a:lumMod val="65000"/>
                <a:lumOff val="35000"/>
                <a:alpha val="87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0BEC5FCA-8EFB-49DA-95E1-B03B2ACBF846}"/>
              </a:ext>
            </a:extLst>
          </p:cNvPr>
          <p:cNvSpPr/>
          <p:nvPr/>
        </p:nvSpPr>
        <p:spPr bwMode="auto">
          <a:xfrm>
            <a:off x="1428781" y="4433976"/>
            <a:ext cx="4471687" cy="905613"/>
          </a:xfrm>
          <a:custGeom>
            <a:avLst/>
            <a:gdLst>
              <a:gd name="connsiteX0" fmla="*/ 0 w 4123426"/>
              <a:gd name="connsiteY0" fmla="*/ 0 h 664234"/>
              <a:gd name="connsiteX1" fmla="*/ 0 w 4123426"/>
              <a:gd name="connsiteY1" fmla="*/ 301925 h 664234"/>
              <a:gd name="connsiteX2" fmla="*/ 4123426 w 4123426"/>
              <a:gd name="connsiteY2" fmla="*/ 301925 h 664234"/>
              <a:gd name="connsiteX3" fmla="*/ 4123426 w 4123426"/>
              <a:gd name="connsiteY3" fmla="*/ 664234 h 6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6" h="664234">
                <a:moveTo>
                  <a:pt x="0" y="0"/>
                </a:moveTo>
                <a:lnTo>
                  <a:pt x="0" y="301925"/>
                </a:lnTo>
                <a:lnTo>
                  <a:pt x="4123426" y="301925"/>
                </a:lnTo>
                <a:lnTo>
                  <a:pt x="4123426" y="664234"/>
                </a:lnTo>
              </a:path>
            </a:pathLst>
          </a:custGeom>
          <a:noFill/>
          <a:ln w="44450" cap="flat" cmpd="sng" algn="ctr">
            <a:solidFill>
              <a:srgbClr val="00823B">
                <a:alpha val="87000"/>
              </a:srgb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75E6CCD-DB48-4BB9-AEC2-DD20FE05883F}"/>
              </a:ext>
            </a:extLst>
          </p:cNvPr>
          <p:cNvGrpSpPr/>
          <p:nvPr/>
        </p:nvGrpSpPr>
        <p:grpSpPr>
          <a:xfrm>
            <a:off x="8322298" y="4920124"/>
            <a:ext cx="526296" cy="522861"/>
            <a:chOff x="6467481" y="1175225"/>
            <a:chExt cx="974258" cy="967900"/>
          </a:xfrm>
        </p:grpSpPr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294CEFB8-FA0C-422B-B5CB-23A5F92E5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801" y="1222966"/>
              <a:ext cx="138617" cy="127871"/>
            </a:xfrm>
            <a:custGeom>
              <a:avLst/>
              <a:gdLst>
                <a:gd name="T0" fmla="*/ 739 w 1135"/>
                <a:gd name="T1" fmla="*/ 1052 h 1052"/>
                <a:gd name="T2" fmla="*/ 973 w 1135"/>
                <a:gd name="T3" fmla="*/ 800 h 1052"/>
                <a:gd name="T4" fmla="*/ 1002 w 1135"/>
                <a:gd name="T5" fmla="*/ 753 h 1052"/>
                <a:gd name="T6" fmla="*/ 1024 w 1135"/>
                <a:gd name="T7" fmla="*/ 699 h 1052"/>
                <a:gd name="T8" fmla="*/ 1120 w 1135"/>
                <a:gd name="T9" fmla="*/ 185 h 1052"/>
                <a:gd name="T10" fmla="*/ 1004 w 1135"/>
                <a:gd name="T11" fmla="*/ 15 h 1052"/>
                <a:gd name="T12" fmla="*/ 834 w 1135"/>
                <a:gd name="T13" fmla="*/ 131 h 1052"/>
                <a:gd name="T14" fmla="*/ 743 w 1135"/>
                <a:gd name="T15" fmla="*/ 620 h 1052"/>
                <a:gd name="T16" fmla="*/ 455 w 1135"/>
                <a:gd name="T17" fmla="*/ 930 h 1052"/>
                <a:gd name="T18" fmla="*/ 113 w 1135"/>
                <a:gd name="T19" fmla="*/ 909 h 1052"/>
                <a:gd name="T20" fmla="*/ 0 w 1135"/>
                <a:gd name="T21" fmla="*/ 1006 h 1052"/>
                <a:gd name="T22" fmla="*/ 739 w 1135"/>
                <a:gd name="T23" fmla="*/ 105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5" h="1052">
                  <a:moveTo>
                    <a:pt x="739" y="1052"/>
                  </a:moveTo>
                  <a:lnTo>
                    <a:pt x="973" y="800"/>
                  </a:lnTo>
                  <a:cubicBezTo>
                    <a:pt x="986" y="786"/>
                    <a:pt x="996" y="770"/>
                    <a:pt x="1002" y="753"/>
                  </a:cubicBezTo>
                  <a:cubicBezTo>
                    <a:pt x="1013" y="737"/>
                    <a:pt x="1020" y="719"/>
                    <a:pt x="1024" y="699"/>
                  </a:cubicBezTo>
                  <a:lnTo>
                    <a:pt x="1120" y="185"/>
                  </a:lnTo>
                  <a:cubicBezTo>
                    <a:pt x="1135" y="106"/>
                    <a:pt x="1083" y="30"/>
                    <a:pt x="1004" y="15"/>
                  </a:cubicBezTo>
                  <a:cubicBezTo>
                    <a:pt x="925" y="0"/>
                    <a:pt x="849" y="52"/>
                    <a:pt x="834" y="131"/>
                  </a:cubicBezTo>
                  <a:lnTo>
                    <a:pt x="743" y="620"/>
                  </a:lnTo>
                  <a:lnTo>
                    <a:pt x="455" y="930"/>
                  </a:lnTo>
                  <a:lnTo>
                    <a:pt x="113" y="909"/>
                  </a:lnTo>
                  <a:cubicBezTo>
                    <a:pt x="55" y="905"/>
                    <a:pt x="5" y="949"/>
                    <a:pt x="0" y="1006"/>
                  </a:cubicBezTo>
                  <a:lnTo>
                    <a:pt x="739" y="105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CFF01E2A-3D30-4504-9DEE-982BEE7A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156" y="1250021"/>
              <a:ext cx="139154" cy="136468"/>
            </a:xfrm>
            <a:custGeom>
              <a:avLst/>
              <a:gdLst>
                <a:gd name="T0" fmla="*/ 356 w 1138"/>
                <a:gd name="T1" fmla="*/ 1122 h 1122"/>
                <a:gd name="T2" fmla="*/ 125 w 1138"/>
                <a:gd name="T3" fmla="*/ 840 h 1122"/>
                <a:gd name="T4" fmla="*/ 98 w 1138"/>
                <a:gd name="T5" fmla="*/ 789 h 1122"/>
                <a:gd name="T6" fmla="*/ 78 w 1138"/>
                <a:gd name="T7" fmla="*/ 731 h 1122"/>
                <a:gd name="T8" fmla="*/ 11 w 1138"/>
                <a:gd name="T9" fmla="*/ 182 h 1122"/>
                <a:gd name="T10" fmla="*/ 145 w 1138"/>
                <a:gd name="T11" fmla="*/ 11 h 1122"/>
                <a:gd name="T12" fmla="*/ 316 w 1138"/>
                <a:gd name="T13" fmla="*/ 145 h 1122"/>
                <a:gd name="T14" fmla="*/ 380 w 1138"/>
                <a:gd name="T15" fmla="*/ 666 h 1122"/>
                <a:gd name="T16" fmla="*/ 664 w 1138"/>
                <a:gd name="T17" fmla="*/ 1012 h 1122"/>
                <a:gd name="T18" fmla="*/ 1025 w 1138"/>
                <a:gd name="T19" fmla="*/ 1012 h 1122"/>
                <a:gd name="T20" fmla="*/ 1138 w 1138"/>
                <a:gd name="T21" fmla="*/ 1122 h 1122"/>
                <a:gd name="T22" fmla="*/ 356 w 1138"/>
                <a:gd name="T23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8" h="1122">
                  <a:moveTo>
                    <a:pt x="356" y="1122"/>
                  </a:moveTo>
                  <a:lnTo>
                    <a:pt x="125" y="840"/>
                  </a:lnTo>
                  <a:cubicBezTo>
                    <a:pt x="113" y="825"/>
                    <a:pt x="103" y="807"/>
                    <a:pt x="98" y="789"/>
                  </a:cubicBezTo>
                  <a:cubicBezTo>
                    <a:pt x="88" y="772"/>
                    <a:pt x="81" y="752"/>
                    <a:pt x="78" y="731"/>
                  </a:cubicBezTo>
                  <a:lnTo>
                    <a:pt x="11" y="182"/>
                  </a:lnTo>
                  <a:cubicBezTo>
                    <a:pt x="0" y="98"/>
                    <a:pt x="60" y="21"/>
                    <a:pt x="145" y="11"/>
                  </a:cubicBezTo>
                  <a:cubicBezTo>
                    <a:pt x="229" y="0"/>
                    <a:pt x="306" y="60"/>
                    <a:pt x="316" y="145"/>
                  </a:cubicBezTo>
                  <a:lnTo>
                    <a:pt x="380" y="666"/>
                  </a:lnTo>
                  <a:lnTo>
                    <a:pt x="664" y="1012"/>
                  </a:lnTo>
                  <a:lnTo>
                    <a:pt x="1025" y="1012"/>
                  </a:lnTo>
                  <a:cubicBezTo>
                    <a:pt x="1087" y="1012"/>
                    <a:pt x="1136" y="1061"/>
                    <a:pt x="1138" y="1122"/>
                  </a:cubicBezTo>
                  <a:lnTo>
                    <a:pt x="356" y="1122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Oval 18">
              <a:extLst>
                <a:ext uri="{FF2B5EF4-FFF2-40B4-BE49-F238E27FC236}">
                  <a16:creationId xmlns:a16="http://schemas.microsoft.com/office/drawing/2014/main" id="{06839223-2111-44FA-B6C7-C825DC0FD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643" y="1258118"/>
              <a:ext cx="88650" cy="88650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E7B79BC6-6DCF-4B22-972B-C5FA657B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3727" y="1314379"/>
              <a:ext cx="238012" cy="332573"/>
            </a:xfrm>
            <a:custGeom>
              <a:avLst/>
              <a:gdLst>
                <a:gd name="T0" fmla="*/ 1927 w 1954"/>
                <a:gd name="T1" fmla="*/ 2506 h 2731"/>
                <a:gd name="T2" fmla="*/ 1629 w 1954"/>
                <a:gd name="T3" fmla="*/ 1481 h 2731"/>
                <a:gd name="T4" fmla="*/ 1621 w 1954"/>
                <a:gd name="T5" fmla="*/ 1461 h 2731"/>
                <a:gd name="T6" fmla="*/ 1622 w 1954"/>
                <a:gd name="T7" fmla="*/ 446 h 2731"/>
                <a:gd name="T8" fmla="*/ 1509 w 1954"/>
                <a:gd name="T9" fmla="*/ 333 h 2731"/>
                <a:gd name="T10" fmla="*/ 1147 w 1954"/>
                <a:gd name="T11" fmla="*/ 333 h 2731"/>
                <a:gd name="T12" fmla="*/ 845 w 1954"/>
                <a:gd name="T13" fmla="*/ 449 h 2731"/>
                <a:gd name="T14" fmla="*/ 599 w 1954"/>
                <a:gd name="T15" fmla="*/ 442 h 2731"/>
                <a:gd name="T16" fmla="*/ 290 w 1954"/>
                <a:gd name="T17" fmla="*/ 74 h 2731"/>
                <a:gd name="T18" fmla="*/ 73 w 1954"/>
                <a:gd name="T19" fmla="*/ 55 h 2731"/>
                <a:gd name="T20" fmla="*/ 54 w 1954"/>
                <a:gd name="T21" fmla="*/ 272 h 2731"/>
                <a:gd name="T22" fmla="*/ 410 w 1954"/>
                <a:gd name="T23" fmla="*/ 696 h 2731"/>
                <a:gd name="T24" fmla="*/ 549 w 1954"/>
                <a:gd name="T25" fmla="*/ 749 h 2731"/>
                <a:gd name="T26" fmla="*/ 972 w 1954"/>
                <a:gd name="T27" fmla="*/ 761 h 2731"/>
                <a:gd name="T28" fmla="*/ 972 w 1954"/>
                <a:gd name="T29" fmla="*/ 1404 h 2731"/>
                <a:gd name="T30" fmla="*/ 737 w 1954"/>
                <a:gd name="T31" fmla="*/ 1704 h 2731"/>
                <a:gd name="T32" fmla="*/ 663 w 1954"/>
                <a:gd name="T33" fmla="*/ 1872 h 2731"/>
                <a:gd name="T34" fmla="*/ 730 w 1954"/>
                <a:gd name="T35" fmla="*/ 2548 h 2731"/>
                <a:gd name="T36" fmla="*/ 893 w 1954"/>
                <a:gd name="T37" fmla="*/ 2718 h 2731"/>
                <a:gd name="T38" fmla="*/ 996 w 1954"/>
                <a:gd name="T39" fmla="*/ 2511 h 2731"/>
                <a:gd name="T40" fmla="*/ 938 w 1954"/>
                <a:gd name="T41" fmla="*/ 1924 h 2731"/>
                <a:gd name="T42" fmla="*/ 1181 w 1954"/>
                <a:gd name="T43" fmla="*/ 1608 h 2731"/>
                <a:gd name="T44" fmla="*/ 1379 w 1954"/>
                <a:gd name="T45" fmla="*/ 1608 h 2731"/>
                <a:gd name="T46" fmla="*/ 1668 w 1954"/>
                <a:gd name="T47" fmla="*/ 2600 h 2731"/>
                <a:gd name="T48" fmla="*/ 1848 w 1954"/>
                <a:gd name="T49" fmla="*/ 2700 h 2731"/>
                <a:gd name="T50" fmla="*/ 1927 w 1954"/>
                <a:gd name="T51" fmla="*/ 2506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4" h="2731">
                  <a:moveTo>
                    <a:pt x="1927" y="2506"/>
                  </a:moveTo>
                  <a:lnTo>
                    <a:pt x="1629" y="1481"/>
                  </a:lnTo>
                  <a:cubicBezTo>
                    <a:pt x="1627" y="1474"/>
                    <a:pt x="1624" y="1468"/>
                    <a:pt x="1621" y="1461"/>
                  </a:cubicBezTo>
                  <a:lnTo>
                    <a:pt x="1622" y="446"/>
                  </a:lnTo>
                  <a:cubicBezTo>
                    <a:pt x="1622" y="384"/>
                    <a:pt x="1571" y="333"/>
                    <a:pt x="1509" y="333"/>
                  </a:cubicBezTo>
                  <a:lnTo>
                    <a:pt x="1147" y="333"/>
                  </a:lnTo>
                  <a:lnTo>
                    <a:pt x="845" y="449"/>
                  </a:lnTo>
                  <a:lnTo>
                    <a:pt x="599" y="442"/>
                  </a:lnTo>
                  <a:lnTo>
                    <a:pt x="290" y="74"/>
                  </a:lnTo>
                  <a:cubicBezTo>
                    <a:pt x="236" y="9"/>
                    <a:pt x="139" y="0"/>
                    <a:pt x="73" y="55"/>
                  </a:cubicBezTo>
                  <a:cubicBezTo>
                    <a:pt x="8" y="110"/>
                    <a:pt x="0" y="207"/>
                    <a:pt x="54" y="272"/>
                  </a:cubicBezTo>
                  <a:lnTo>
                    <a:pt x="410" y="696"/>
                  </a:lnTo>
                  <a:cubicBezTo>
                    <a:pt x="445" y="738"/>
                    <a:pt x="499" y="756"/>
                    <a:pt x="549" y="749"/>
                  </a:cubicBezTo>
                  <a:lnTo>
                    <a:pt x="972" y="761"/>
                  </a:lnTo>
                  <a:lnTo>
                    <a:pt x="972" y="1404"/>
                  </a:lnTo>
                  <a:lnTo>
                    <a:pt x="737" y="1704"/>
                  </a:lnTo>
                  <a:cubicBezTo>
                    <a:pt x="678" y="1774"/>
                    <a:pt x="657" y="1805"/>
                    <a:pt x="663" y="1872"/>
                  </a:cubicBezTo>
                  <a:lnTo>
                    <a:pt x="730" y="2548"/>
                  </a:lnTo>
                  <a:cubicBezTo>
                    <a:pt x="740" y="2652"/>
                    <a:pt x="789" y="2731"/>
                    <a:pt x="893" y="2718"/>
                  </a:cubicBezTo>
                  <a:cubicBezTo>
                    <a:pt x="1009" y="2703"/>
                    <a:pt x="1006" y="2615"/>
                    <a:pt x="996" y="2511"/>
                  </a:cubicBezTo>
                  <a:lnTo>
                    <a:pt x="938" y="1924"/>
                  </a:lnTo>
                  <a:lnTo>
                    <a:pt x="1181" y="1608"/>
                  </a:lnTo>
                  <a:lnTo>
                    <a:pt x="1379" y="1608"/>
                  </a:lnTo>
                  <a:lnTo>
                    <a:pt x="1668" y="2600"/>
                  </a:lnTo>
                  <a:cubicBezTo>
                    <a:pt x="1695" y="2682"/>
                    <a:pt x="1766" y="2727"/>
                    <a:pt x="1848" y="2700"/>
                  </a:cubicBezTo>
                  <a:cubicBezTo>
                    <a:pt x="1930" y="2672"/>
                    <a:pt x="1954" y="2588"/>
                    <a:pt x="1927" y="2506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E00B0D20-EA30-4973-BF03-8BB85E86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130" y="1232637"/>
              <a:ext cx="86501" cy="86501"/>
            </a:xfrm>
            <a:custGeom>
              <a:avLst/>
              <a:gdLst>
                <a:gd name="T0" fmla="*/ 334 w 711"/>
                <a:gd name="T1" fmla="*/ 699 h 711"/>
                <a:gd name="T2" fmla="*/ 699 w 711"/>
                <a:gd name="T3" fmla="*/ 377 h 711"/>
                <a:gd name="T4" fmla="*/ 376 w 711"/>
                <a:gd name="T5" fmla="*/ 12 h 711"/>
                <a:gd name="T6" fmla="*/ 11 w 711"/>
                <a:gd name="T7" fmla="*/ 334 h 711"/>
                <a:gd name="T8" fmla="*/ 334 w 711"/>
                <a:gd name="T9" fmla="*/ 69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711">
                  <a:moveTo>
                    <a:pt x="334" y="699"/>
                  </a:moveTo>
                  <a:cubicBezTo>
                    <a:pt x="524" y="711"/>
                    <a:pt x="687" y="567"/>
                    <a:pt x="699" y="377"/>
                  </a:cubicBezTo>
                  <a:cubicBezTo>
                    <a:pt x="711" y="187"/>
                    <a:pt x="567" y="24"/>
                    <a:pt x="376" y="12"/>
                  </a:cubicBezTo>
                  <a:cubicBezTo>
                    <a:pt x="187" y="0"/>
                    <a:pt x="23" y="144"/>
                    <a:pt x="11" y="334"/>
                  </a:cubicBezTo>
                  <a:cubicBezTo>
                    <a:pt x="0" y="524"/>
                    <a:pt x="144" y="688"/>
                    <a:pt x="334" y="699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F6B4F8E2-FAFE-46A7-8C9B-49C07D7F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074" y="1305169"/>
              <a:ext cx="242311" cy="309470"/>
            </a:xfrm>
            <a:custGeom>
              <a:avLst/>
              <a:gdLst>
                <a:gd name="T0" fmla="*/ 1926 w 1986"/>
                <a:gd name="T1" fmla="*/ 55 h 2541"/>
                <a:gd name="T2" fmla="*/ 1720 w 1986"/>
                <a:gd name="T3" fmla="*/ 60 h 2541"/>
                <a:gd name="T4" fmla="*/ 1406 w 1986"/>
                <a:gd name="T5" fmla="*/ 390 h 2541"/>
                <a:gd name="T6" fmla="*/ 1174 w 1986"/>
                <a:gd name="T7" fmla="*/ 382 h 2541"/>
                <a:gd name="T8" fmla="*/ 895 w 1986"/>
                <a:gd name="T9" fmla="*/ 254 h 2541"/>
                <a:gd name="T10" fmla="*/ 553 w 1986"/>
                <a:gd name="T11" fmla="*/ 233 h 2541"/>
                <a:gd name="T12" fmla="*/ 440 w 1986"/>
                <a:gd name="T13" fmla="*/ 333 h 2541"/>
                <a:gd name="T14" fmla="*/ 381 w 1986"/>
                <a:gd name="T15" fmla="*/ 1292 h 2541"/>
                <a:gd name="T16" fmla="*/ 372 w 1986"/>
                <a:gd name="T17" fmla="*/ 1311 h 2541"/>
                <a:gd name="T18" fmla="*/ 31 w 1986"/>
                <a:gd name="T19" fmla="*/ 2261 h 2541"/>
                <a:gd name="T20" fmla="*/ 94 w 1986"/>
                <a:gd name="T21" fmla="*/ 2449 h 2541"/>
                <a:gd name="T22" fmla="*/ 270 w 1986"/>
                <a:gd name="T23" fmla="*/ 2365 h 2541"/>
                <a:gd name="T24" fmla="*/ 601 w 1986"/>
                <a:gd name="T25" fmla="*/ 1445 h 2541"/>
                <a:gd name="T26" fmla="*/ 788 w 1986"/>
                <a:gd name="T27" fmla="*/ 1457 h 2541"/>
                <a:gd name="T28" fmla="*/ 999 w 1986"/>
                <a:gd name="T29" fmla="*/ 1769 h 2541"/>
                <a:gd name="T30" fmla="*/ 910 w 1986"/>
                <a:gd name="T31" fmla="*/ 2321 h 2541"/>
                <a:gd name="T32" fmla="*/ 995 w 1986"/>
                <a:gd name="T33" fmla="*/ 2522 h 2541"/>
                <a:gd name="T34" fmla="*/ 1159 w 1986"/>
                <a:gd name="T35" fmla="*/ 2371 h 2541"/>
                <a:gd name="T36" fmla="*/ 1262 w 1986"/>
                <a:gd name="T37" fmla="*/ 1737 h 2541"/>
                <a:gd name="T38" fmla="*/ 1202 w 1986"/>
                <a:gd name="T39" fmla="*/ 1573 h 2541"/>
                <a:gd name="T40" fmla="*/ 998 w 1986"/>
                <a:gd name="T41" fmla="*/ 1276 h 2541"/>
                <a:gd name="T42" fmla="*/ 1036 w 1986"/>
                <a:gd name="T43" fmla="*/ 669 h 2541"/>
                <a:gd name="T44" fmla="*/ 1435 w 1986"/>
                <a:gd name="T45" fmla="*/ 683 h 2541"/>
                <a:gd name="T46" fmla="*/ 1570 w 1986"/>
                <a:gd name="T47" fmla="*/ 640 h 2541"/>
                <a:gd name="T48" fmla="*/ 1931 w 1986"/>
                <a:gd name="T49" fmla="*/ 261 h 2541"/>
                <a:gd name="T50" fmla="*/ 1926 w 1986"/>
                <a:gd name="T51" fmla="*/ 55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6" h="2541">
                  <a:moveTo>
                    <a:pt x="1926" y="55"/>
                  </a:moveTo>
                  <a:cubicBezTo>
                    <a:pt x="1868" y="0"/>
                    <a:pt x="1775" y="2"/>
                    <a:pt x="1720" y="60"/>
                  </a:cubicBezTo>
                  <a:lnTo>
                    <a:pt x="1406" y="390"/>
                  </a:lnTo>
                  <a:lnTo>
                    <a:pt x="1174" y="382"/>
                  </a:lnTo>
                  <a:lnTo>
                    <a:pt x="895" y="254"/>
                  </a:lnTo>
                  <a:lnTo>
                    <a:pt x="553" y="233"/>
                  </a:lnTo>
                  <a:cubicBezTo>
                    <a:pt x="494" y="229"/>
                    <a:pt x="444" y="274"/>
                    <a:pt x="440" y="333"/>
                  </a:cubicBezTo>
                  <a:lnTo>
                    <a:pt x="381" y="1292"/>
                  </a:lnTo>
                  <a:cubicBezTo>
                    <a:pt x="378" y="1298"/>
                    <a:pt x="375" y="1304"/>
                    <a:pt x="372" y="1311"/>
                  </a:cubicBezTo>
                  <a:lnTo>
                    <a:pt x="31" y="2261"/>
                  </a:lnTo>
                  <a:cubicBezTo>
                    <a:pt x="0" y="2337"/>
                    <a:pt x="18" y="2418"/>
                    <a:pt x="94" y="2449"/>
                  </a:cubicBezTo>
                  <a:cubicBezTo>
                    <a:pt x="170" y="2480"/>
                    <a:pt x="239" y="2442"/>
                    <a:pt x="270" y="2365"/>
                  </a:cubicBezTo>
                  <a:lnTo>
                    <a:pt x="601" y="1445"/>
                  </a:lnTo>
                  <a:lnTo>
                    <a:pt x="788" y="1457"/>
                  </a:lnTo>
                  <a:lnTo>
                    <a:pt x="999" y="1769"/>
                  </a:lnTo>
                  <a:lnTo>
                    <a:pt x="910" y="2321"/>
                  </a:lnTo>
                  <a:cubicBezTo>
                    <a:pt x="894" y="2419"/>
                    <a:pt x="886" y="2502"/>
                    <a:pt x="995" y="2522"/>
                  </a:cubicBezTo>
                  <a:cubicBezTo>
                    <a:pt x="1092" y="2541"/>
                    <a:pt x="1144" y="2469"/>
                    <a:pt x="1159" y="2371"/>
                  </a:cubicBezTo>
                  <a:lnTo>
                    <a:pt x="1262" y="1737"/>
                  </a:lnTo>
                  <a:cubicBezTo>
                    <a:pt x="1272" y="1674"/>
                    <a:pt x="1254" y="1643"/>
                    <a:pt x="1202" y="1573"/>
                  </a:cubicBezTo>
                  <a:lnTo>
                    <a:pt x="998" y="1276"/>
                  </a:lnTo>
                  <a:lnTo>
                    <a:pt x="1036" y="669"/>
                  </a:lnTo>
                  <a:lnTo>
                    <a:pt x="1435" y="683"/>
                  </a:lnTo>
                  <a:cubicBezTo>
                    <a:pt x="1483" y="692"/>
                    <a:pt x="1534" y="678"/>
                    <a:pt x="1570" y="640"/>
                  </a:cubicBezTo>
                  <a:lnTo>
                    <a:pt x="1931" y="261"/>
                  </a:lnTo>
                  <a:cubicBezTo>
                    <a:pt x="1986" y="203"/>
                    <a:pt x="1984" y="110"/>
                    <a:pt x="1926" y="55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58B1EF4E-DDAB-4182-9C27-7AC002817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761" y="1620994"/>
              <a:ext cx="162257" cy="159571"/>
            </a:xfrm>
            <a:custGeom>
              <a:avLst/>
              <a:gdLst>
                <a:gd name="T0" fmla="*/ 915 w 1331"/>
                <a:gd name="T1" fmla="*/ 1311 h 1311"/>
                <a:gd name="T2" fmla="*/ 1185 w 1331"/>
                <a:gd name="T3" fmla="*/ 982 h 1311"/>
                <a:gd name="T4" fmla="*/ 1217 w 1331"/>
                <a:gd name="T5" fmla="*/ 923 h 1311"/>
                <a:gd name="T6" fmla="*/ 1240 w 1331"/>
                <a:gd name="T7" fmla="*/ 855 h 1311"/>
                <a:gd name="T8" fmla="*/ 1319 w 1331"/>
                <a:gd name="T9" fmla="*/ 213 h 1311"/>
                <a:gd name="T10" fmla="*/ 1162 w 1331"/>
                <a:gd name="T11" fmla="*/ 12 h 1311"/>
                <a:gd name="T12" fmla="*/ 962 w 1331"/>
                <a:gd name="T13" fmla="*/ 169 h 1311"/>
                <a:gd name="T14" fmla="*/ 887 w 1331"/>
                <a:gd name="T15" fmla="*/ 778 h 1311"/>
                <a:gd name="T16" fmla="*/ 555 w 1331"/>
                <a:gd name="T17" fmla="*/ 1183 h 1311"/>
                <a:gd name="T18" fmla="*/ 132 w 1331"/>
                <a:gd name="T19" fmla="*/ 1183 h 1311"/>
                <a:gd name="T20" fmla="*/ 0 w 1331"/>
                <a:gd name="T21" fmla="*/ 1311 h 1311"/>
                <a:gd name="T22" fmla="*/ 915 w 1331"/>
                <a:gd name="T23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1" h="1311">
                  <a:moveTo>
                    <a:pt x="915" y="1311"/>
                  </a:moveTo>
                  <a:lnTo>
                    <a:pt x="1185" y="982"/>
                  </a:lnTo>
                  <a:cubicBezTo>
                    <a:pt x="1200" y="964"/>
                    <a:pt x="1210" y="944"/>
                    <a:pt x="1217" y="923"/>
                  </a:cubicBezTo>
                  <a:cubicBezTo>
                    <a:pt x="1229" y="902"/>
                    <a:pt x="1237" y="879"/>
                    <a:pt x="1240" y="855"/>
                  </a:cubicBezTo>
                  <a:lnTo>
                    <a:pt x="1319" y="213"/>
                  </a:lnTo>
                  <a:cubicBezTo>
                    <a:pt x="1331" y="114"/>
                    <a:pt x="1261" y="24"/>
                    <a:pt x="1162" y="12"/>
                  </a:cubicBezTo>
                  <a:cubicBezTo>
                    <a:pt x="1064" y="0"/>
                    <a:pt x="974" y="70"/>
                    <a:pt x="962" y="169"/>
                  </a:cubicBezTo>
                  <a:lnTo>
                    <a:pt x="887" y="778"/>
                  </a:lnTo>
                  <a:lnTo>
                    <a:pt x="555" y="1183"/>
                  </a:lnTo>
                  <a:lnTo>
                    <a:pt x="132" y="1183"/>
                  </a:lnTo>
                  <a:cubicBezTo>
                    <a:pt x="60" y="1183"/>
                    <a:pt x="2" y="1240"/>
                    <a:pt x="0" y="1311"/>
                  </a:cubicBezTo>
                  <a:lnTo>
                    <a:pt x="915" y="131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E669929D-7AA6-4FFE-BB81-51CB1DC43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643" y="1640335"/>
              <a:ext cx="104231" cy="103694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13D0C116-BF9D-43EF-B673-68C0FD705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81" y="1717703"/>
              <a:ext cx="278845" cy="388986"/>
            </a:xfrm>
            <a:custGeom>
              <a:avLst/>
              <a:gdLst>
                <a:gd name="T0" fmla="*/ 2200 w 2286"/>
                <a:gd name="T1" fmla="*/ 64 h 3194"/>
                <a:gd name="T2" fmla="*/ 1946 w 2286"/>
                <a:gd name="T3" fmla="*/ 86 h 3194"/>
                <a:gd name="T4" fmla="*/ 1585 w 2286"/>
                <a:gd name="T5" fmla="*/ 517 h 3194"/>
                <a:gd name="T6" fmla="*/ 1298 w 2286"/>
                <a:gd name="T7" fmla="*/ 525 h 3194"/>
                <a:gd name="T8" fmla="*/ 943 w 2286"/>
                <a:gd name="T9" fmla="*/ 389 h 3194"/>
                <a:gd name="T10" fmla="*/ 521 w 2286"/>
                <a:gd name="T11" fmla="*/ 389 h 3194"/>
                <a:gd name="T12" fmla="*/ 388 w 2286"/>
                <a:gd name="T13" fmla="*/ 521 h 3194"/>
                <a:gd name="T14" fmla="*/ 389 w 2286"/>
                <a:gd name="T15" fmla="*/ 1709 h 3194"/>
                <a:gd name="T16" fmla="*/ 380 w 2286"/>
                <a:gd name="T17" fmla="*/ 1732 h 3194"/>
                <a:gd name="T18" fmla="*/ 32 w 2286"/>
                <a:gd name="T19" fmla="*/ 2931 h 3194"/>
                <a:gd name="T20" fmla="*/ 124 w 2286"/>
                <a:gd name="T21" fmla="*/ 3158 h 3194"/>
                <a:gd name="T22" fmla="*/ 335 w 2286"/>
                <a:gd name="T23" fmla="*/ 3041 h 3194"/>
                <a:gd name="T24" fmla="*/ 672 w 2286"/>
                <a:gd name="T25" fmla="*/ 1881 h 3194"/>
                <a:gd name="T26" fmla="*/ 904 w 2286"/>
                <a:gd name="T27" fmla="*/ 1881 h 3194"/>
                <a:gd name="T28" fmla="*/ 1188 w 2286"/>
                <a:gd name="T29" fmla="*/ 2250 h 3194"/>
                <a:gd name="T30" fmla="*/ 1121 w 2286"/>
                <a:gd name="T31" fmla="*/ 2937 h 3194"/>
                <a:gd name="T32" fmla="*/ 1241 w 2286"/>
                <a:gd name="T33" fmla="*/ 3179 h 3194"/>
                <a:gd name="T34" fmla="*/ 1432 w 2286"/>
                <a:gd name="T35" fmla="*/ 2980 h 3194"/>
                <a:gd name="T36" fmla="*/ 1510 w 2286"/>
                <a:gd name="T37" fmla="*/ 2189 h 3194"/>
                <a:gd name="T38" fmla="*/ 1424 w 2286"/>
                <a:gd name="T39" fmla="*/ 1992 h 3194"/>
                <a:gd name="T40" fmla="*/ 1149 w 2286"/>
                <a:gd name="T41" fmla="*/ 1641 h 3194"/>
                <a:gd name="T42" fmla="*/ 1149 w 2286"/>
                <a:gd name="T43" fmla="*/ 889 h 3194"/>
                <a:gd name="T44" fmla="*/ 1643 w 2286"/>
                <a:gd name="T45" fmla="*/ 876 h 3194"/>
                <a:gd name="T46" fmla="*/ 1806 w 2286"/>
                <a:gd name="T47" fmla="*/ 813 h 3194"/>
                <a:gd name="T48" fmla="*/ 2222 w 2286"/>
                <a:gd name="T49" fmla="*/ 318 h 3194"/>
                <a:gd name="T50" fmla="*/ 2200 w 2286"/>
                <a:gd name="T51" fmla="*/ 64 h 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86" h="3194">
                  <a:moveTo>
                    <a:pt x="2200" y="64"/>
                  </a:moveTo>
                  <a:cubicBezTo>
                    <a:pt x="2123" y="0"/>
                    <a:pt x="2010" y="10"/>
                    <a:pt x="1946" y="86"/>
                  </a:cubicBezTo>
                  <a:lnTo>
                    <a:pt x="1585" y="517"/>
                  </a:lnTo>
                  <a:lnTo>
                    <a:pt x="1298" y="525"/>
                  </a:lnTo>
                  <a:lnTo>
                    <a:pt x="943" y="389"/>
                  </a:lnTo>
                  <a:lnTo>
                    <a:pt x="521" y="389"/>
                  </a:lnTo>
                  <a:cubicBezTo>
                    <a:pt x="448" y="389"/>
                    <a:pt x="388" y="448"/>
                    <a:pt x="388" y="521"/>
                  </a:cubicBezTo>
                  <a:lnTo>
                    <a:pt x="389" y="1709"/>
                  </a:lnTo>
                  <a:cubicBezTo>
                    <a:pt x="386" y="1716"/>
                    <a:pt x="383" y="1724"/>
                    <a:pt x="380" y="1732"/>
                  </a:cubicBezTo>
                  <a:lnTo>
                    <a:pt x="32" y="2931"/>
                  </a:lnTo>
                  <a:cubicBezTo>
                    <a:pt x="0" y="3027"/>
                    <a:pt x="28" y="3125"/>
                    <a:pt x="124" y="3158"/>
                  </a:cubicBezTo>
                  <a:cubicBezTo>
                    <a:pt x="220" y="3190"/>
                    <a:pt x="303" y="3137"/>
                    <a:pt x="335" y="3041"/>
                  </a:cubicBezTo>
                  <a:lnTo>
                    <a:pt x="672" y="1881"/>
                  </a:lnTo>
                  <a:lnTo>
                    <a:pt x="904" y="1881"/>
                  </a:lnTo>
                  <a:lnTo>
                    <a:pt x="1188" y="2250"/>
                  </a:lnTo>
                  <a:lnTo>
                    <a:pt x="1121" y="2937"/>
                  </a:lnTo>
                  <a:cubicBezTo>
                    <a:pt x="1109" y="3059"/>
                    <a:pt x="1105" y="3162"/>
                    <a:pt x="1241" y="3179"/>
                  </a:cubicBezTo>
                  <a:cubicBezTo>
                    <a:pt x="1362" y="3194"/>
                    <a:pt x="1420" y="3102"/>
                    <a:pt x="1432" y="2980"/>
                  </a:cubicBezTo>
                  <a:lnTo>
                    <a:pt x="1510" y="2189"/>
                  </a:lnTo>
                  <a:cubicBezTo>
                    <a:pt x="1517" y="2111"/>
                    <a:pt x="1493" y="2074"/>
                    <a:pt x="1424" y="1992"/>
                  </a:cubicBezTo>
                  <a:lnTo>
                    <a:pt x="1149" y="1641"/>
                  </a:lnTo>
                  <a:lnTo>
                    <a:pt x="1149" y="889"/>
                  </a:lnTo>
                  <a:lnTo>
                    <a:pt x="1643" y="876"/>
                  </a:lnTo>
                  <a:cubicBezTo>
                    <a:pt x="1702" y="884"/>
                    <a:pt x="1765" y="863"/>
                    <a:pt x="1806" y="813"/>
                  </a:cubicBezTo>
                  <a:lnTo>
                    <a:pt x="2222" y="318"/>
                  </a:lnTo>
                  <a:cubicBezTo>
                    <a:pt x="2286" y="242"/>
                    <a:pt x="2276" y="128"/>
                    <a:pt x="2200" y="6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A52FBEF6-E8C7-4F8F-B2BC-E45B69DB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659" y="1379817"/>
              <a:ext cx="185936" cy="185239"/>
            </a:xfrm>
            <a:custGeom>
              <a:avLst/>
              <a:gdLst>
                <a:gd name="T0" fmla="*/ 931 w 3529"/>
                <a:gd name="T1" fmla="*/ 1808 h 3528"/>
                <a:gd name="T2" fmla="*/ 779 w 3529"/>
                <a:gd name="T3" fmla="*/ 1495 h 3528"/>
                <a:gd name="T4" fmla="*/ 380 w 3529"/>
                <a:gd name="T5" fmla="*/ 1661 h 3528"/>
                <a:gd name="T6" fmla="*/ 380 w 3529"/>
                <a:gd name="T7" fmla="*/ 937 h 3528"/>
                <a:gd name="T8" fmla="*/ 779 w 3529"/>
                <a:gd name="T9" fmla="*/ 1102 h 3528"/>
                <a:gd name="T10" fmla="*/ 931 w 3529"/>
                <a:gd name="T11" fmla="*/ 789 h 3528"/>
                <a:gd name="T12" fmla="*/ 931 w 3529"/>
                <a:gd name="T13" fmla="*/ 0 h 3528"/>
                <a:gd name="T14" fmla="*/ 1721 w 3529"/>
                <a:gd name="T15" fmla="*/ 0 h 3528"/>
                <a:gd name="T16" fmla="*/ 2033 w 3529"/>
                <a:gd name="T17" fmla="*/ 152 h 3528"/>
                <a:gd name="T18" fmla="*/ 1868 w 3529"/>
                <a:gd name="T19" fmla="*/ 551 h 3528"/>
                <a:gd name="T20" fmla="*/ 2592 w 3529"/>
                <a:gd name="T21" fmla="*/ 551 h 3528"/>
                <a:gd name="T22" fmla="*/ 2427 w 3529"/>
                <a:gd name="T23" fmla="*/ 152 h 3528"/>
                <a:gd name="T24" fmla="*/ 2739 w 3529"/>
                <a:gd name="T25" fmla="*/ 0 h 3528"/>
                <a:gd name="T26" fmla="*/ 3529 w 3529"/>
                <a:gd name="T27" fmla="*/ 0 h 3528"/>
                <a:gd name="T28" fmla="*/ 3529 w 3529"/>
                <a:gd name="T29" fmla="*/ 789 h 3528"/>
                <a:gd name="T30" fmla="*/ 3376 w 3529"/>
                <a:gd name="T31" fmla="*/ 1102 h 3528"/>
                <a:gd name="T32" fmla="*/ 2977 w 3529"/>
                <a:gd name="T33" fmla="*/ 937 h 3528"/>
                <a:gd name="T34" fmla="*/ 2977 w 3529"/>
                <a:gd name="T35" fmla="*/ 1661 h 3528"/>
                <a:gd name="T36" fmla="*/ 3376 w 3529"/>
                <a:gd name="T37" fmla="*/ 1495 h 3528"/>
                <a:gd name="T38" fmla="*/ 3529 w 3529"/>
                <a:gd name="T39" fmla="*/ 1808 h 3528"/>
                <a:gd name="T40" fmla="*/ 3529 w 3529"/>
                <a:gd name="T41" fmla="*/ 2597 h 3528"/>
                <a:gd name="T42" fmla="*/ 2739 w 3529"/>
                <a:gd name="T43" fmla="*/ 2597 h 3528"/>
                <a:gd name="T44" fmla="*/ 2427 w 3529"/>
                <a:gd name="T45" fmla="*/ 2750 h 3528"/>
                <a:gd name="T46" fmla="*/ 2592 w 3529"/>
                <a:gd name="T47" fmla="*/ 3149 h 3528"/>
                <a:gd name="T48" fmla="*/ 1868 w 3529"/>
                <a:gd name="T49" fmla="*/ 3149 h 3528"/>
                <a:gd name="T50" fmla="*/ 2033 w 3529"/>
                <a:gd name="T51" fmla="*/ 2750 h 3528"/>
                <a:gd name="T52" fmla="*/ 1721 w 3529"/>
                <a:gd name="T53" fmla="*/ 2597 h 3528"/>
                <a:gd name="T54" fmla="*/ 931 w 3529"/>
                <a:gd name="T55" fmla="*/ 2597 h 3528"/>
                <a:gd name="T56" fmla="*/ 931 w 3529"/>
                <a:gd name="T57" fmla="*/ 1808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29" h="3528">
                  <a:moveTo>
                    <a:pt x="931" y="1808"/>
                  </a:moveTo>
                  <a:cubicBezTo>
                    <a:pt x="931" y="1525"/>
                    <a:pt x="863" y="1458"/>
                    <a:pt x="779" y="1495"/>
                  </a:cubicBezTo>
                  <a:cubicBezTo>
                    <a:pt x="622" y="1566"/>
                    <a:pt x="601" y="1695"/>
                    <a:pt x="380" y="1661"/>
                  </a:cubicBezTo>
                  <a:cubicBezTo>
                    <a:pt x="0" y="1602"/>
                    <a:pt x="0" y="996"/>
                    <a:pt x="380" y="937"/>
                  </a:cubicBezTo>
                  <a:cubicBezTo>
                    <a:pt x="601" y="902"/>
                    <a:pt x="622" y="1031"/>
                    <a:pt x="779" y="1102"/>
                  </a:cubicBezTo>
                  <a:cubicBezTo>
                    <a:pt x="863" y="1140"/>
                    <a:pt x="931" y="1073"/>
                    <a:pt x="931" y="789"/>
                  </a:cubicBezTo>
                  <a:lnTo>
                    <a:pt x="931" y="0"/>
                  </a:lnTo>
                  <a:lnTo>
                    <a:pt x="1721" y="0"/>
                  </a:lnTo>
                  <a:cubicBezTo>
                    <a:pt x="2004" y="0"/>
                    <a:pt x="2071" y="68"/>
                    <a:pt x="2033" y="152"/>
                  </a:cubicBezTo>
                  <a:cubicBezTo>
                    <a:pt x="1962" y="309"/>
                    <a:pt x="1833" y="330"/>
                    <a:pt x="1868" y="551"/>
                  </a:cubicBezTo>
                  <a:cubicBezTo>
                    <a:pt x="1927" y="931"/>
                    <a:pt x="2533" y="931"/>
                    <a:pt x="2592" y="551"/>
                  </a:cubicBezTo>
                  <a:cubicBezTo>
                    <a:pt x="2626" y="330"/>
                    <a:pt x="2497" y="309"/>
                    <a:pt x="2427" y="152"/>
                  </a:cubicBezTo>
                  <a:cubicBezTo>
                    <a:pt x="2389" y="68"/>
                    <a:pt x="2456" y="0"/>
                    <a:pt x="2739" y="0"/>
                  </a:cubicBezTo>
                  <a:lnTo>
                    <a:pt x="3529" y="0"/>
                  </a:lnTo>
                  <a:lnTo>
                    <a:pt x="3529" y="789"/>
                  </a:lnTo>
                  <a:cubicBezTo>
                    <a:pt x="3529" y="1073"/>
                    <a:pt x="3460" y="1140"/>
                    <a:pt x="3376" y="1102"/>
                  </a:cubicBezTo>
                  <a:cubicBezTo>
                    <a:pt x="3219" y="1031"/>
                    <a:pt x="3199" y="902"/>
                    <a:pt x="2977" y="937"/>
                  </a:cubicBezTo>
                  <a:cubicBezTo>
                    <a:pt x="2598" y="996"/>
                    <a:pt x="2598" y="1602"/>
                    <a:pt x="2977" y="1661"/>
                  </a:cubicBezTo>
                  <a:cubicBezTo>
                    <a:pt x="3199" y="1695"/>
                    <a:pt x="3219" y="1566"/>
                    <a:pt x="3376" y="1495"/>
                  </a:cubicBezTo>
                  <a:cubicBezTo>
                    <a:pt x="3460" y="1458"/>
                    <a:pt x="3529" y="1525"/>
                    <a:pt x="3529" y="1808"/>
                  </a:cubicBezTo>
                  <a:lnTo>
                    <a:pt x="3529" y="2597"/>
                  </a:lnTo>
                  <a:lnTo>
                    <a:pt x="2739" y="2597"/>
                  </a:lnTo>
                  <a:cubicBezTo>
                    <a:pt x="2456" y="2597"/>
                    <a:pt x="2389" y="2666"/>
                    <a:pt x="2427" y="2750"/>
                  </a:cubicBezTo>
                  <a:cubicBezTo>
                    <a:pt x="2497" y="2907"/>
                    <a:pt x="2626" y="2927"/>
                    <a:pt x="2592" y="3149"/>
                  </a:cubicBezTo>
                  <a:cubicBezTo>
                    <a:pt x="2533" y="3528"/>
                    <a:pt x="1927" y="3528"/>
                    <a:pt x="1868" y="3149"/>
                  </a:cubicBezTo>
                  <a:cubicBezTo>
                    <a:pt x="1833" y="2927"/>
                    <a:pt x="1962" y="2907"/>
                    <a:pt x="2033" y="2750"/>
                  </a:cubicBezTo>
                  <a:cubicBezTo>
                    <a:pt x="2071" y="2666"/>
                    <a:pt x="2004" y="2597"/>
                    <a:pt x="1721" y="2597"/>
                  </a:cubicBezTo>
                  <a:lnTo>
                    <a:pt x="931" y="2597"/>
                  </a:lnTo>
                  <a:lnTo>
                    <a:pt x="931" y="1808"/>
                  </a:lnTo>
                  <a:close/>
                </a:path>
              </a:pathLst>
            </a:custGeom>
            <a:solidFill>
              <a:srgbClr val="003CA0"/>
            </a:solidFill>
            <a:ln w="12700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BD981AD8-EDA3-4982-8677-9DB64F5F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610" y="1330606"/>
              <a:ext cx="136492" cy="185239"/>
            </a:xfrm>
            <a:custGeom>
              <a:avLst/>
              <a:gdLst>
                <a:gd name="T0" fmla="*/ 2041 w 2593"/>
                <a:gd name="T1" fmla="*/ 2592 h 3529"/>
                <a:gd name="T2" fmla="*/ 2441 w 2593"/>
                <a:gd name="T3" fmla="*/ 2427 h 3529"/>
                <a:gd name="T4" fmla="*/ 2593 w 2593"/>
                <a:gd name="T5" fmla="*/ 2739 h 3529"/>
                <a:gd name="T6" fmla="*/ 2593 w 2593"/>
                <a:gd name="T7" fmla="*/ 3529 h 3529"/>
                <a:gd name="T8" fmla="*/ 1803 w 2593"/>
                <a:gd name="T9" fmla="*/ 3529 h 3529"/>
                <a:gd name="T10" fmla="*/ 1491 w 2593"/>
                <a:gd name="T11" fmla="*/ 3377 h 3529"/>
                <a:gd name="T12" fmla="*/ 1656 w 2593"/>
                <a:gd name="T13" fmla="*/ 2977 h 3529"/>
                <a:gd name="T14" fmla="*/ 932 w 2593"/>
                <a:gd name="T15" fmla="*/ 2977 h 3529"/>
                <a:gd name="T16" fmla="*/ 1097 w 2593"/>
                <a:gd name="T17" fmla="*/ 3377 h 3529"/>
                <a:gd name="T18" fmla="*/ 785 w 2593"/>
                <a:gd name="T19" fmla="*/ 3529 h 3529"/>
                <a:gd name="T20" fmla="*/ 0 w 2593"/>
                <a:gd name="T21" fmla="*/ 3529 h 3529"/>
                <a:gd name="T22" fmla="*/ 0 w 2593"/>
                <a:gd name="T23" fmla="*/ 931 h 3529"/>
                <a:gd name="T24" fmla="*/ 785 w 2593"/>
                <a:gd name="T25" fmla="*/ 931 h 3529"/>
                <a:gd name="T26" fmla="*/ 1097 w 2593"/>
                <a:gd name="T27" fmla="*/ 779 h 3529"/>
                <a:gd name="T28" fmla="*/ 932 w 2593"/>
                <a:gd name="T29" fmla="*/ 380 h 3529"/>
                <a:gd name="T30" fmla="*/ 1656 w 2593"/>
                <a:gd name="T31" fmla="*/ 380 h 3529"/>
                <a:gd name="T32" fmla="*/ 1491 w 2593"/>
                <a:gd name="T33" fmla="*/ 779 h 3529"/>
                <a:gd name="T34" fmla="*/ 1803 w 2593"/>
                <a:gd name="T35" fmla="*/ 931 h 3529"/>
                <a:gd name="T36" fmla="*/ 2593 w 2593"/>
                <a:gd name="T37" fmla="*/ 931 h 3529"/>
                <a:gd name="T38" fmla="*/ 2593 w 2593"/>
                <a:gd name="T39" fmla="*/ 1721 h 3529"/>
                <a:gd name="T40" fmla="*/ 2441 w 2593"/>
                <a:gd name="T41" fmla="*/ 2033 h 3529"/>
                <a:gd name="T42" fmla="*/ 2041 w 2593"/>
                <a:gd name="T43" fmla="*/ 1868 h 3529"/>
                <a:gd name="T44" fmla="*/ 2041 w 2593"/>
                <a:gd name="T45" fmla="*/ 2592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93" h="3529">
                  <a:moveTo>
                    <a:pt x="2041" y="2592"/>
                  </a:moveTo>
                  <a:cubicBezTo>
                    <a:pt x="2263" y="2626"/>
                    <a:pt x="2283" y="2498"/>
                    <a:pt x="2441" y="2427"/>
                  </a:cubicBezTo>
                  <a:cubicBezTo>
                    <a:pt x="2524" y="2389"/>
                    <a:pt x="2593" y="2456"/>
                    <a:pt x="2593" y="2739"/>
                  </a:cubicBezTo>
                  <a:lnTo>
                    <a:pt x="2593" y="3529"/>
                  </a:lnTo>
                  <a:lnTo>
                    <a:pt x="1803" y="3529"/>
                  </a:lnTo>
                  <a:cubicBezTo>
                    <a:pt x="1520" y="3529"/>
                    <a:pt x="1453" y="3460"/>
                    <a:pt x="1491" y="3377"/>
                  </a:cubicBezTo>
                  <a:cubicBezTo>
                    <a:pt x="1562" y="3219"/>
                    <a:pt x="1690" y="3199"/>
                    <a:pt x="1656" y="2977"/>
                  </a:cubicBezTo>
                  <a:cubicBezTo>
                    <a:pt x="1597" y="2598"/>
                    <a:pt x="991" y="2598"/>
                    <a:pt x="932" y="2977"/>
                  </a:cubicBezTo>
                  <a:cubicBezTo>
                    <a:pt x="897" y="3199"/>
                    <a:pt x="1026" y="3219"/>
                    <a:pt x="1097" y="3377"/>
                  </a:cubicBezTo>
                  <a:cubicBezTo>
                    <a:pt x="1135" y="3460"/>
                    <a:pt x="1068" y="3529"/>
                    <a:pt x="785" y="3529"/>
                  </a:cubicBezTo>
                  <a:lnTo>
                    <a:pt x="0" y="3529"/>
                  </a:lnTo>
                  <a:lnTo>
                    <a:pt x="0" y="931"/>
                  </a:lnTo>
                  <a:lnTo>
                    <a:pt x="785" y="931"/>
                  </a:lnTo>
                  <a:cubicBezTo>
                    <a:pt x="1068" y="931"/>
                    <a:pt x="1135" y="863"/>
                    <a:pt x="1097" y="779"/>
                  </a:cubicBezTo>
                  <a:cubicBezTo>
                    <a:pt x="1026" y="622"/>
                    <a:pt x="897" y="601"/>
                    <a:pt x="932" y="380"/>
                  </a:cubicBezTo>
                  <a:cubicBezTo>
                    <a:pt x="991" y="0"/>
                    <a:pt x="1597" y="0"/>
                    <a:pt x="1656" y="380"/>
                  </a:cubicBezTo>
                  <a:cubicBezTo>
                    <a:pt x="1690" y="601"/>
                    <a:pt x="1562" y="622"/>
                    <a:pt x="1491" y="779"/>
                  </a:cubicBezTo>
                  <a:cubicBezTo>
                    <a:pt x="1453" y="863"/>
                    <a:pt x="1520" y="931"/>
                    <a:pt x="1803" y="931"/>
                  </a:cubicBezTo>
                  <a:lnTo>
                    <a:pt x="2593" y="931"/>
                  </a:lnTo>
                  <a:lnTo>
                    <a:pt x="2593" y="1721"/>
                  </a:lnTo>
                  <a:cubicBezTo>
                    <a:pt x="2593" y="2004"/>
                    <a:pt x="2524" y="2071"/>
                    <a:pt x="2441" y="2033"/>
                  </a:cubicBezTo>
                  <a:cubicBezTo>
                    <a:pt x="2283" y="1962"/>
                    <a:pt x="2263" y="1833"/>
                    <a:pt x="2041" y="1868"/>
                  </a:cubicBezTo>
                  <a:cubicBezTo>
                    <a:pt x="1662" y="1927"/>
                    <a:pt x="1662" y="2533"/>
                    <a:pt x="2041" y="2592"/>
                  </a:cubicBezTo>
                  <a:close/>
                </a:path>
              </a:pathLst>
            </a:custGeom>
            <a:solidFill>
              <a:srgbClr val="003CA0"/>
            </a:solidFill>
            <a:ln w="12700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7A9135D1-2188-45A0-96AA-ACBB23516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427" y="1515845"/>
              <a:ext cx="186168" cy="136492"/>
            </a:xfrm>
            <a:custGeom>
              <a:avLst/>
              <a:gdLst>
                <a:gd name="T0" fmla="*/ 2977 w 3529"/>
                <a:gd name="T1" fmla="*/ 1660 h 2597"/>
                <a:gd name="T2" fmla="*/ 3377 w 3529"/>
                <a:gd name="T3" fmla="*/ 1495 h 2597"/>
                <a:gd name="T4" fmla="*/ 3529 w 3529"/>
                <a:gd name="T5" fmla="*/ 1808 h 2597"/>
                <a:gd name="T6" fmla="*/ 3529 w 3529"/>
                <a:gd name="T7" fmla="*/ 2597 h 2597"/>
                <a:gd name="T8" fmla="*/ 931 w 3529"/>
                <a:gd name="T9" fmla="*/ 2597 h 2597"/>
                <a:gd name="T10" fmla="*/ 931 w 3529"/>
                <a:gd name="T11" fmla="*/ 1808 h 2597"/>
                <a:gd name="T12" fmla="*/ 779 w 3529"/>
                <a:gd name="T13" fmla="*/ 1495 h 2597"/>
                <a:gd name="T14" fmla="*/ 380 w 3529"/>
                <a:gd name="T15" fmla="*/ 1660 h 2597"/>
                <a:gd name="T16" fmla="*/ 380 w 3529"/>
                <a:gd name="T17" fmla="*/ 936 h 2597"/>
                <a:gd name="T18" fmla="*/ 779 w 3529"/>
                <a:gd name="T19" fmla="*/ 1102 h 2597"/>
                <a:gd name="T20" fmla="*/ 931 w 3529"/>
                <a:gd name="T21" fmla="*/ 789 h 2597"/>
                <a:gd name="T22" fmla="*/ 931 w 3529"/>
                <a:gd name="T23" fmla="*/ 0 h 2597"/>
                <a:gd name="T24" fmla="*/ 1721 w 3529"/>
                <a:gd name="T25" fmla="*/ 0 h 2597"/>
                <a:gd name="T26" fmla="*/ 2033 w 3529"/>
                <a:gd name="T27" fmla="*/ 152 h 2597"/>
                <a:gd name="T28" fmla="*/ 1868 w 3529"/>
                <a:gd name="T29" fmla="*/ 551 h 2597"/>
                <a:gd name="T30" fmla="*/ 2592 w 3529"/>
                <a:gd name="T31" fmla="*/ 551 h 2597"/>
                <a:gd name="T32" fmla="*/ 2427 w 3529"/>
                <a:gd name="T33" fmla="*/ 152 h 2597"/>
                <a:gd name="T34" fmla="*/ 2739 w 3529"/>
                <a:gd name="T35" fmla="*/ 0 h 2597"/>
                <a:gd name="T36" fmla="*/ 3529 w 3529"/>
                <a:gd name="T37" fmla="*/ 0 h 2597"/>
                <a:gd name="T38" fmla="*/ 3529 w 3529"/>
                <a:gd name="T39" fmla="*/ 789 h 2597"/>
                <a:gd name="T40" fmla="*/ 3377 w 3529"/>
                <a:gd name="T41" fmla="*/ 1102 h 2597"/>
                <a:gd name="T42" fmla="*/ 2977 w 3529"/>
                <a:gd name="T43" fmla="*/ 936 h 2597"/>
                <a:gd name="T44" fmla="*/ 2977 w 3529"/>
                <a:gd name="T45" fmla="*/ 1660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9" h="2597">
                  <a:moveTo>
                    <a:pt x="2977" y="1660"/>
                  </a:moveTo>
                  <a:cubicBezTo>
                    <a:pt x="3199" y="1695"/>
                    <a:pt x="3219" y="1566"/>
                    <a:pt x="3377" y="1495"/>
                  </a:cubicBezTo>
                  <a:cubicBezTo>
                    <a:pt x="3460" y="1457"/>
                    <a:pt x="3529" y="1524"/>
                    <a:pt x="3529" y="1808"/>
                  </a:cubicBezTo>
                  <a:lnTo>
                    <a:pt x="3529" y="2597"/>
                  </a:lnTo>
                  <a:lnTo>
                    <a:pt x="931" y="2597"/>
                  </a:lnTo>
                  <a:lnTo>
                    <a:pt x="931" y="1808"/>
                  </a:lnTo>
                  <a:cubicBezTo>
                    <a:pt x="931" y="1524"/>
                    <a:pt x="863" y="1457"/>
                    <a:pt x="779" y="1495"/>
                  </a:cubicBezTo>
                  <a:cubicBezTo>
                    <a:pt x="622" y="1566"/>
                    <a:pt x="601" y="1695"/>
                    <a:pt x="380" y="1660"/>
                  </a:cubicBezTo>
                  <a:cubicBezTo>
                    <a:pt x="0" y="1601"/>
                    <a:pt x="0" y="995"/>
                    <a:pt x="380" y="936"/>
                  </a:cubicBezTo>
                  <a:cubicBezTo>
                    <a:pt x="601" y="902"/>
                    <a:pt x="622" y="1031"/>
                    <a:pt x="779" y="1102"/>
                  </a:cubicBezTo>
                  <a:cubicBezTo>
                    <a:pt x="863" y="1139"/>
                    <a:pt x="931" y="1072"/>
                    <a:pt x="931" y="789"/>
                  </a:cubicBezTo>
                  <a:lnTo>
                    <a:pt x="931" y="0"/>
                  </a:lnTo>
                  <a:lnTo>
                    <a:pt x="1721" y="0"/>
                  </a:lnTo>
                  <a:cubicBezTo>
                    <a:pt x="2004" y="0"/>
                    <a:pt x="2071" y="68"/>
                    <a:pt x="2033" y="152"/>
                  </a:cubicBezTo>
                  <a:cubicBezTo>
                    <a:pt x="1962" y="309"/>
                    <a:pt x="1833" y="329"/>
                    <a:pt x="1868" y="551"/>
                  </a:cubicBezTo>
                  <a:cubicBezTo>
                    <a:pt x="1927" y="931"/>
                    <a:pt x="2533" y="931"/>
                    <a:pt x="2592" y="551"/>
                  </a:cubicBezTo>
                  <a:cubicBezTo>
                    <a:pt x="2626" y="329"/>
                    <a:pt x="2497" y="309"/>
                    <a:pt x="2427" y="152"/>
                  </a:cubicBezTo>
                  <a:cubicBezTo>
                    <a:pt x="2389" y="68"/>
                    <a:pt x="2456" y="0"/>
                    <a:pt x="2739" y="0"/>
                  </a:cubicBezTo>
                  <a:lnTo>
                    <a:pt x="3529" y="0"/>
                  </a:lnTo>
                  <a:lnTo>
                    <a:pt x="3529" y="789"/>
                  </a:lnTo>
                  <a:cubicBezTo>
                    <a:pt x="3529" y="1072"/>
                    <a:pt x="3460" y="1139"/>
                    <a:pt x="3377" y="1102"/>
                  </a:cubicBezTo>
                  <a:cubicBezTo>
                    <a:pt x="3219" y="1031"/>
                    <a:pt x="3199" y="902"/>
                    <a:pt x="2977" y="936"/>
                  </a:cubicBezTo>
                  <a:cubicBezTo>
                    <a:pt x="2598" y="995"/>
                    <a:pt x="2598" y="1601"/>
                    <a:pt x="2977" y="1660"/>
                  </a:cubicBezTo>
                  <a:close/>
                </a:path>
              </a:pathLst>
            </a:custGeom>
            <a:solidFill>
              <a:srgbClr val="003CA0"/>
            </a:solidFill>
            <a:ln w="12700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9D16227-9CCA-47ED-BF66-7D29DC7A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617" y="1175225"/>
              <a:ext cx="194757" cy="191739"/>
            </a:xfrm>
            <a:custGeom>
              <a:avLst/>
              <a:gdLst>
                <a:gd name="T0" fmla="*/ 2976 w 3700"/>
                <a:gd name="T1" fmla="*/ 330 h 3653"/>
                <a:gd name="T2" fmla="*/ 2785 w 3700"/>
                <a:gd name="T3" fmla="*/ 717 h 3653"/>
                <a:gd name="T4" fmla="*/ 2465 w 3700"/>
                <a:gd name="T5" fmla="*/ 582 h 3653"/>
                <a:gd name="T6" fmla="*/ 1956 w 3700"/>
                <a:gd name="T7" fmla="*/ 0 h 3653"/>
                <a:gd name="T8" fmla="*/ 0 w 3700"/>
                <a:gd name="T9" fmla="*/ 1710 h 3653"/>
                <a:gd name="T10" fmla="*/ 1699 w 3700"/>
                <a:gd name="T11" fmla="*/ 3653 h 3653"/>
                <a:gd name="T12" fmla="*/ 2293 w 3700"/>
                <a:gd name="T13" fmla="*/ 3133 h 3653"/>
                <a:gd name="T14" fmla="*/ 2428 w 3700"/>
                <a:gd name="T15" fmla="*/ 2813 h 3653"/>
                <a:gd name="T16" fmla="*/ 2041 w 3700"/>
                <a:gd name="T17" fmla="*/ 2621 h 3653"/>
                <a:gd name="T18" fmla="*/ 2587 w 3700"/>
                <a:gd name="T19" fmla="*/ 2145 h 3653"/>
                <a:gd name="T20" fmla="*/ 2725 w 3700"/>
                <a:gd name="T21" fmla="*/ 2554 h 3653"/>
                <a:gd name="T22" fmla="*/ 3060 w 3700"/>
                <a:gd name="T23" fmla="*/ 2463 h 3653"/>
                <a:gd name="T24" fmla="*/ 3654 w 3700"/>
                <a:gd name="T25" fmla="*/ 1943 h 3653"/>
                <a:gd name="T26" fmla="*/ 3135 w 3700"/>
                <a:gd name="T27" fmla="*/ 1349 h 3653"/>
                <a:gd name="T28" fmla="*/ 3044 w 3700"/>
                <a:gd name="T29" fmla="*/ 1013 h 3653"/>
                <a:gd name="T30" fmla="*/ 3453 w 3700"/>
                <a:gd name="T31" fmla="*/ 875 h 3653"/>
                <a:gd name="T32" fmla="*/ 2976 w 3700"/>
                <a:gd name="T33" fmla="*/ 33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0" h="3653">
                  <a:moveTo>
                    <a:pt x="2976" y="330"/>
                  </a:moveTo>
                  <a:cubicBezTo>
                    <a:pt x="2787" y="450"/>
                    <a:pt x="2857" y="560"/>
                    <a:pt x="2785" y="717"/>
                  </a:cubicBezTo>
                  <a:cubicBezTo>
                    <a:pt x="2746" y="801"/>
                    <a:pt x="2651" y="795"/>
                    <a:pt x="2465" y="582"/>
                  </a:cubicBezTo>
                  <a:lnTo>
                    <a:pt x="1956" y="0"/>
                  </a:lnTo>
                  <a:lnTo>
                    <a:pt x="0" y="1710"/>
                  </a:lnTo>
                  <a:lnTo>
                    <a:pt x="1699" y="3653"/>
                  </a:lnTo>
                  <a:lnTo>
                    <a:pt x="2293" y="3133"/>
                  </a:lnTo>
                  <a:cubicBezTo>
                    <a:pt x="2507" y="2947"/>
                    <a:pt x="2512" y="2851"/>
                    <a:pt x="2428" y="2813"/>
                  </a:cubicBezTo>
                  <a:cubicBezTo>
                    <a:pt x="2271" y="2741"/>
                    <a:pt x="2161" y="2811"/>
                    <a:pt x="2041" y="2621"/>
                  </a:cubicBezTo>
                  <a:cubicBezTo>
                    <a:pt x="1836" y="2297"/>
                    <a:pt x="2292" y="1898"/>
                    <a:pt x="2587" y="2145"/>
                  </a:cubicBezTo>
                  <a:cubicBezTo>
                    <a:pt x="2758" y="2289"/>
                    <a:pt x="2674" y="2389"/>
                    <a:pt x="2725" y="2554"/>
                  </a:cubicBezTo>
                  <a:cubicBezTo>
                    <a:pt x="2751" y="2642"/>
                    <a:pt x="2847" y="2649"/>
                    <a:pt x="3060" y="2463"/>
                  </a:cubicBezTo>
                  <a:lnTo>
                    <a:pt x="3654" y="1943"/>
                  </a:lnTo>
                  <a:lnTo>
                    <a:pt x="3135" y="1349"/>
                  </a:lnTo>
                  <a:cubicBezTo>
                    <a:pt x="2948" y="1136"/>
                    <a:pt x="2956" y="1040"/>
                    <a:pt x="3044" y="1013"/>
                  </a:cubicBezTo>
                  <a:cubicBezTo>
                    <a:pt x="3209" y="963"/>
                    <a:pt x="3309" y="1047"/>
                    <a:pt x="3453" y="875"/>
                  </a:cubicBezTo>
                  <a:cubicBezTo>
                    <a:pt x="3700" y="581"/>
                    <a:pt x="3301" y="124"/>
                    <a:pt x="2976" y="330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01EB4BC0-F1DE-4394-B788-EBEEF2669C2A}"/>
                </a:ext>
              </a:extLst>
            </p:cNvPr>
            <p:cNvSpPr>
              <a:spLocks/>
            </p:cNvSpPr>
            <p:nvPr/>
          </p:nvSpPr>
          <p:spPr bwMode="auto">
            <a:xfrm rot="1853120">
              <a:off x="7096659" y="1203205"/>
              <a:ext cx="136028" cy="185239"/>
            </a:xfrm>
            <a:custGeom>
              <a:avLst/>
              <a:gdLst>
                <a:gd name="T0" fmla="*/ 1660 w 2581"/>
                <a:gd name="T1" fmla="*/ 3149 h 3529"/>
                <a:gd name="T2" fmla="*/ 1495 w 2581"/>
                <a:gd name="T3" fmla="*/ 2750 h 3529"/>
                <a:gd name="T4" fmla="*/ 1807 w 2581"/>
                <a:gd name="T5" fmla="*/ 2598 h 3529"/>
                <a:gd name="T6" fmla="*/ 2581 w 2581"/>
                <a:gd name="T7" fmla="*/ 2598 h 3529"/>
                <a:gd name="T8" fmla="*/ 2581 w 2581"/>
                <a:gd name="T9" fmla="*/ 0 h 3529"/>
                <a:gd name="T10" fmla="*/ 0 w 2581"/>
                <a:gd name="T11" fmla="*/ 0 h 3529"/>
                <a:gd name="T12" fmla="*/ 0 w 2581"/>
                <a:gd name="T13" fmla="*/ 790 h 3529"/>
                <a:gd name="T14" fmla="*/ 152 w 2581"/>
                <a:gd name="T15" fmla="*/ 1103 h 3529"/>
                <a:gd name="T16" fmla="*/ 551 w 2581"/>
                <a:gd name="T17" fmla="*/ 937 h 3529"/>
                <a:gd name="T18" fmla="*/ 551 w 2581"/>
                <a:gd name="T19" fmla="*/ 1661 h 3529"/>
                <a:gd name="T20" fmla="*/ 152 w 2581"/>
                <a:gd name="T21" fmla="*/ 1496 h 3529"/>
                <a:gd name="T22" fmla="*/ 0 w 2581"/>
                <a:gd name="T23" fmla="*/ 1808 h 3529"/>
                <a:gd name="T24" fmla="*/ 0 w 2581"/>
                <a:gd name="T25" fmla="*/ 2598 h 3529"/>
                <a:gd name="T26" fmla="*/ 789 w 2581"/>
                <a:gd name="T27" fmla="*/ 2598 h 3529"/>
                <a:gd name="T28" fmla="*/ 1102 w 2581"/>
                <a:gd name="T29" fmla="*/ 2750 h 3529"/>
                <a:gd name="T30" fmla="*/ 936 w 2581"/>
                <a:gd name="T31" fmla="*/ 3149 h 3529"/>
                <a:gd name="T32" fmla="*/ 1660 w 2581"/>
                <a:gd name="T33" fmla="*/ 3149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81" h="3529">
                  <a:moveTo>
                    <a:pt x="1660" y="3149"/>
                  </a:moveTo>
                  <a:cubicBezTo>
                    <a:pt x="1695" y="2928"/>
                    <a:pt x="1566" y="2908"/>
                    <a:pt x="1495" y="2750"/>
                  </a:cubicBezTo>
                  <a:cubicBezTo>
                    <a:pt x="1457" y="2666"/>
                    <a:pt x="1524" y="2598"/>
                    <a:pt x="1807" y="2598"/>
                  </a:cubicBezTo>
                  <a:lnTo>
                    <a:pt x="2581" y="2598"/>
                  </a:lnTo>
                  <a:lnTo>
                    <a:pt x="2581" y="0"/>
                  </a:lnTo>
                  <a:lnTo>
                    <a:pt x="0" y="0"/>
                  </a:lnTo>
                  <a:lnTo>
                    <a:pt x="0" y="790"/>
                  </a:lnTo>
                  <a:cubicBezTo>
                    <a:pt x="0" y="1073"/>
                    <a:pt x="68" y="1140"/>
                    <a:pt x="152" y="1103"/>
                  </a:cubicBezTo>
                  <a:cubicBezTo>
                    <a:pt x="309" y="1032"/>
                    <a:pt x="329" y="903"/>
                    <a:pt x="551" y="937"/>
                  </a:cubicBezTo>
                  <a:cubicBezTo>
                    <a:pt x="931" y="996"/>
                    <a:pt x="931" y="1602"/>
                    <a:pt x="551" y="1661"/>
                  </a:cubicBezTo>
                  <a:cubicBezTo>
                    <a:pt x="329" y="1696"/>
                    <a:pt x="309" y="1567"/>
                    <a:pt x="152" y="1496"/>
                  </a:cubicBezTo>
                  <a:cubicBezTo>
                    <a:pt x="68" y="1458"/>
                    <a:pt x="0" y="1525"/>
                    <a:pt x="0" y="1808"/>
                  </a:cubicBezTo>
                  <a:lnTo>
                    <a:pt x="0" y="2598"/>
                  </a:lnTo>
                  <a:lnTo>
                    <a:pt x="789" y="2598"/>
                  </a:lnTo>
                  <a:cubicBezTo>
                    <a:pt x="1072" y="2598"/>
                    <a:pt x="1139" y="2666"/>
                    <a:pt x="1102" y="2750"/>
                  </a:cubicBezTo>
                  <a:cubicBezTo>
                    <a:pt x="1031" y="2908"/>
                    <a:pt x="902" y="2928"/>
                    <a:pt x="936" y="3149"/>
                  </a:cubicBezTo>
                  <a:cubicBezTo>
                    <a:pt x="995" y="3529"/>
                    <a:pt x="1601" y="3529"/>
                    <a:pt x="1660" y="3149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2585409E-A668-4DD1-9DD9-AD2067DB8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495" y="1521940"/>
              <a:ext cx="136725" cy="185239"/>
            </a:xfrm>
            <a:custGeom>
              <a:avLst/>
              <a:gdLst>
                <a:gd name="T0" fmla="*/ 2041 w 2593"/>
                <a:gd name="T1" fmla="*/ 1868 h 3529"/>
                <a:gd name="T2" fmla="*/ 2441 w 2593"/>
                <a:gd name="T3" fmla="*/ 2033 h 3529"/>
                <a:gd name="T4" fmla="*/ 2593 w 2593"/>
                <a:gd name="T5" fmla="*/ 1721 h 3529"/>
                <a:gd name="T6" fmla="*/ 2593 w 2593"/>
                <a:gd name="T7" fmla="*/ 931 h 3529"/>
                <a:gd name="T8" fmla="*/ 1803 w 2593"/>
                <a:gd name="T9" fmla="*/ 931 h 3529"/>
                <a:gd name="T10" fmla="*/ 1491 w 2593"/>
                <a:gd name="T11" fmla="*/ 779 h 3529"/>
                <a:gd name="T12" fmla="*/ 1656 w 2593"/>
                <a:gd name="T13" fmla="*/ 380 h 3529"/>
                <a:gd name="T14" fmla="*/ 932 w 2593"/>
                <a:gd name="T15" fmla="*/ 380 h 3529"/>
                <a:gd name="T16" fmla="*/ 1097 w 2593"/>
                <a:gd name="T17" fmla="*/ 779 h 3529"/>
                <a:gd name="T18" fmla="*/ 785 w 2593"/>
                <a:gd name="T19" fmla="*/ 931 h 3529"/>
                <a:gd name="T20" fmla="*/ 0 w 2593"/>
                <a:gd name="T21" fmla="*/ 931 h 3529"/>
                <a:gd name="T22" fmla="*/ 0 w 2593"/>
                <a:gd name="T23" fmla="*/ 2641 h 3529"/>
                <a:gd name="T24" fmla="*/ 0 w 2593"/>
                <a:gd name="T25" fmla="*/ 3529 h 3529"/>
                <a:gd name="T26" fmla="*/ 785 w 2593"/>
                <a:gd name="T27" fmla="*/ 3529 h 3529"/>
                <a:gd name="T28" fmla="*/ 1803 w 2593"/>
                <a:gd name="T29" fmla="*/ 3529 h 3529"/>
                <a:gd name="T30" fmla="*/ 2593 w 2593"/>
                <a:gd name="T31" fmla="*/ 3529 h 3529"/>
                <a:gd name="T32" fmla="*/ 2593 w 2593"/>
                <a:gd name="T33" fmla="*/ 2739 h 3529"/>
                <a:gd name="T34" fmla="*/ 2593 w 2593"/>
                <a:gd name="T35" fmla="*/ 2641 h 3529"/>
                <a:gd name="T36" fmla="*/ 2590 w 2593"/>
                <a:gd name="T37" fmla="*/ 2641 h 3529"/>
                <a:gd name="T38" fmla="*/ 2441 w 2593"/>
                <a:gd name="T39" fmla="*/ 2427 h 3529"/>
                <a:gd name="T40" fmla="*/ 2041 w 2593"/>
                <a:gd name="T41" fmla="*/ 2592 h 3529"/>
                <a:gd name="T42" fmla="*/ 2041 w 2593"/>
                <a:gd name="T43" fmla="*/ 1868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3" h="3529">
                  <a:moveTo>
                    <a:pt x="2041" y="1868"/>
                  </a:moveTo>
                  <a:cubicBezTo>
                    <a:pt x="2263" y="1834"/>
                    <a:pt x="2283" y="1963"/>
                    <a:pt x="2441" y="2033"/>
                  </a:cubicBezTo>
                  <a:cubicBezTo>
                    <a:pt x="2524" y="2071"/>
                    <a:pt x="2593" y="2004"/>
                    <a:pt x="2593" y="1721"/>
                  </a:cubicBezTo>
                  <a:lnTo>
                    <a:pt x="2593" y="931"/>
                  </a:lnTo>
                  <a:lnTo>
                    <a:pt x="1803" y="931"/>
                  </a:lnTo>
                  <a:cubicBezTo>
                    <a:pt x="1520" y="931"/>
                    <a:pt x="1453" y="863"/>
                    <a:pt x="1491" y="779"/>
                  </a:cubicBezTo>
                  <a:cubicBezTo>
                    <a:pt x="1562" y="622"/>
                    <a:pt x="1690" y="602"/>
                    <a:pt x="1656" y="380"/>
                  </a:cubicBezTo>
                  <a:cubicBezTo>
                    <a:pt x="1597" y="0"/>
                    <a:pt x="991" y="0"/>
                    <a:pt x="932" y="380"/>
                  </a:cubicBezTo>
                  <a:cubicBezTo>
                    <a:pt x="897" y="602"/>
                    <a:pt x="1026" y="622"/>
                    <a:pt x="1097" y="779"/>
                  </a:cubicBezTo>
                  <a:cubicBezTo>
                    <a:pt x="1135" y="863"/>
                    <a:pt x="1068" y="931"/>
                    <a:pt x="785" y="931"/>
                  </a:cubicBezTo>
                  <a:lnTo>
                    <a:pt x="0" y="931"/>
                  </a:lnTo>
                  <a:lnTo>
                    <a:pt x="0" y="2641"/>
                  </a:lnTo>
                  <a:lnTo>
                    <a:pt x="0" y="3529"/>
                  </a:lnTo>
                  <a:lnTo>
                    <a:pt x="785" y="3529"/>
                  </a:lnTo>
                  <a:lnTo>
                    <a:pt x="1803" y="3529"/>
                  </a:lnTo>
                  <a:lnTo>
                    <a:pt x="2593" y="3529"/>
                  </a:lnTo>
                  <a:lnTo>
                    <a:pt x="2593" y="2739"/>
                  </a:lnTo>
                  <a:lnTo>
                    <a:pt x="2593" y="2641"/>
                  </a:lnTo>
                  <a:lnTo>
                    <a:pt x="2590" y="2641"/>
                  </a:lnTo>
                  <a:cubicBezTo>
                    <a:pt x="2575" y="2441"/>
                    <a:pt x="2514" y="2394"/>
                    <a:pt x="2441" y="2427"/>
                  </a:cubicBezTo>
                  <a:cubicBezTo>
                    <a:pt x="2283" y="2498"/>
                    <a:pt x="2263" y="2627"/>
                    <a:pt x="2041" y="2592"/>
                  </a:cubicBezTo>
                  <a:cubicBezTo>
                    <a:pt x="1662" y="2533"/>
                    <a:pt x="1662" y="1927"/>
                    <a:pt x="2041" y="1868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ACBB578E-4706-426A-B3C3-7DC2C2C1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102" y="1244254"/>
              <a:ext cx="185936" cy="185239"/>
            </a:xfrm>
            <a:custGeom>
              <a:avLst/>
              <a:gdLst>
                <a:gd name="T0" fmla="*/ 3149 w 3528"/>
                <a:gd name="T1" fmla="*/ 937 h 3528"/>
                <a:gd name="T2" fmla="*/ 2749 w 3528"/>
                <a:gd name="T3" fmla="*/ 1102 h 3528"/>
                <a:gd name="T4" fmla="*/ 2604 w 3528"/>
                <a:gd name="T5" fmla="*/ 925 h 3528"/>
                <a:gd name="T6" fmla="*/ 2604 w 3528"/>
                <a:gd name="T7" fmla="*/ 0 h 3528"/>
                <a:gd name="T8" fmla="*/ 2597 w 3528"/>
                <a:gd name="T9" fmla="*/ 0 h 3528"/>
                <a:gd name="T10" fmla="*/ 1808 w 3528"/>
                <a:gd name="T11" fmla="*/ 0 h 3528"/>
                <a:gd name="T12" fmla="*/ 789 w 3528"/>
                <a:gd name="T13" fmla="*/ 0 h 3528"/>
                <a:gd name="T14" fmla="*/ 0 w 3528"/>
                <a:gd name="T15" fmla="*/ 0 h 3528"/>
                <a:gd name="T16" fmla="*/ 0 w 3528"/>
                <a:gd name="T17" fmla="*/ 790 h 3528"/>
                <a:gd name="T18" fmla="*/ 0 w 3528"/>
                <a:gd name="T19" fmla="*/ 925 h 3528"/>
                <a:gd name="T20" fmla="*/ 6 w 3528"/>
                <a:gd name="T21" fmla="*/ 925 h 3528"/>
                <a:gd name="T22" fmla="*/ 152 w 3528"/>
                <a:gd name="T23" fmla="*/ 1102 h 3528"/>
                <a:gd name="T24" fmla="*/ 551 w 3528"/>
                <a:gd name="T25" fmla="*/ 937 h 3528"/>
                <a:gd name="T26" fmla="*/ 551 w 3528"/>
                <a:gd name="T27" fmla="*/ 1661 h 3528"/>
                <a:gd name="T28" fmla="*/ 152 w 3528"/>
                <a:gd name="T29" fmla="*/ 1495 h 3528"/>
                <a:gd name="T30" fmla="*/ 0 w 3528"/>
                <a:gd name="T31" fmla="*/ 1808 h 3528"/>
                <a:gd name="T32" fmla="*/ 0 w 3528"/>
                <a:gd name="T33" fmla="*/ 2597 h 3528"/>
                <a:gd name="T34" fmla="*/ 789 w 3528"/>
                <a:gd name="T35" fmla="*/ 2597 h 3528"/>
                <a:gd name="T36" fmla="*/ 1102 w 3528"/>
                <a:gd name="T37" fmla="*/ 2750 h 3528"/>
                <a:gd name="T38" fmla="*/ 936 w 3528"/>
                <a:gd name="T39" fmla="*/ 3149 h 3528"/>
                <a:gd name="T40" fmla="*/ 1661 w 3528"/>
                <a:gd name="T41" fmla="*/ 3149 h 3528"/>
                <a:gd name="T42" fmla="*/ 1495 w 3528"/>
                <a:gd name="T43" fmla="*/ 2750 h 3528"/>
                <a:gd name="T44" fmla="*/ 1808 w 3528"/>
                <a:gd name="T45" fmla="*/ 2597 h 3528"/>
                <a:gd name="T46" fmla="*/ 2597 w 3528"/>
                <a:gd name="T47" fmla="*/ 2597 h 3528"/>
                <a:gd name="T48" fmla="*/ 2597 w 3528"/>
                <a:gd name="T49" fmla="*/ 1808 h 3528"/>
                <a:gd name="T50" fmla="*/ 2749 w 3528"/>
                <a:gd name="T51" fmla="*/ 1495 h 3528"/>
                <a:gd name="T52" fmla="*/ 3149 w 3528"/>
                <a:gd name="T53" fmla="*/ 1661 h 3528"/>
                <a:gd name="T54" fmla="*/ 3149 w 3528"/>
                <a:gd name="T55" fmla="*/ 937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8" h="3528">
                  <a:moveTo>
                    <a:pt x="3149" y="937"/>
                  </a:moveTo>
                  <a:cubicBezTo>
                    <a:pt x="2927" y="902"/>
                    <a:pt x="2907" y="1031"/>
                    <a:pt x="2749" y="1102"/>
                  </a:cubicBezTo>
                  <a:cubicBezTo>
                    <a:pt x="2681" y="1133"/>
                    <a:pt x="2623" y="1094"/>
                    <a:pt x="2604" y="925"/>
                  </a:cubicBezTo>
                  <a:lnTo>
                    <a:pt x="2604" y="0"/>
                  </a:lnTo>
                  <a:lnTo>
                    <a:pt x="2597" y="0"/>
                  </a:lnTo>
                  <a:lnTo>
                    <a:pt x="1808" y="0"/>
                  </a:lnTo>
                  <a:lnTo>
                    <a:pt x="789" y="0"/>
                  </a:lnTo>
                  <a:lnTo>
                    <a:pt x="0" y="0"/>
                  </a:lnTo>
                  <a:lnTo>
                    <a:pt x="0" y="790"/>
                  </a:lnTo>
                  <a:lnTo>
                    <a:pt x="0" y="925"/>
                  </a:lnTo>
                  <a:lnTo>
                    <a:pt x="6" y="925"/>
                  </a:lnTo>
                  <a:cubicBezTo>
                    <a:pt x="26" y="1094"/>
                    <a:pt x="84" y="1133"/>
                    <a:pt x="152" y="1102"/>
                  </a:cubicBezTo>
                  <a:cubicBezTo>
                    <a:pt x="309" y="1031"/>
                    <a:pt x="329" y="902"/>
                    <a:pt x="551" y="937"/>
                  </a:cubicBezTo>
                  <a:cubicBezTo>
                    <a:pt x="931" y="996"/>
                    <a:pt x="931" y="1602"/>
                    <a:pt x="551" y="1661"/>
                  </a:cubicBezTo>
                  <a:cubicBezTo>
                    <a:pt x="329" y="1695"/>
                    <a:pt x="309" y="1566"/>
                    <a:pt x="152" y="1495"/>
                  </a:cubicBezTo>
                  <a:cubicBezTo>
                    <a:pt x="68" y="1458"/>
                    <a:pt x="0" y="1525"/>
                    <a:pt x="0" y="1808"/>
                  </a:cubicBezTo>
                  <a:lnTo>
                    <a:pt x="0" y="2597"/>
                  </a:lnTo>
                  <a:lnTo>
                    <a:pt x="789" y="2597"/>
                  </a:lnTo>
                  <a:cubicBezTo>
                    <a:pt x="1072" y="2597"/>
                    <a:pt x="1139" y="2666"/>
                    <a:pt x="1102" y="2750"/>
                  </a:cubicBezTo>
                  <a:cubicBezTo>
                    <a:pt x="1031" y="2907"/>
                    <a:pt x="902" y="2927"/>
                    <a:pt x="936" y="3149"/>
                  </a:cubicBezTo>
                  <a:cubicBezTo>
                    <a:pt x="995" y="3528"/>
                    <a:pt x="1602" y="3528"/>
                    <a:pt x="1661" y="3149"/>
                  </a:cubicBezTo>
                  <a:cubicBezTo>
                    <a:pt x="1695" y="2927"/>
                    <a:pt x="1566" y="2907"/>
                    <a:pt x="1495" y="2750"/>
                  </a:cubicBezTo>
                  <a:cubicBezTo>
                    <a:pt x="1458" y="2666"/>
                    <a:pt x="1525" y="2597"/>
                    <a:pt x="1808" y="2597"/>
                  </a:cubicBezTo>
                  <a:lnTo>
                    <a:pt x="2597" y="2597"/>
                  </a:lnTo>
                  <a:lnTo>
                    <a:pt x="2597" y="1808"/>
                  </a:lnTo>
                  <a:cubicBezTo>
                    <a:pt x="2597" y="1525"/>
                    <a:pt x="2666" y="1458"/>
                    <a:pt x="2749" y="1495"/>
                  </a:cubicBezTo>
                  <a:cubicBezTo>
                    <a:pt x="2907" y="1566"/>
                    <a:pt x="2927" y="1695"/>
                    <a:pt x="3149" y="1661"/>
                  </a:cubicBezTo>
                  <a:cubicBezTo>
                    <a:pt x="3528" y="1602"/>
                    <a:pt x="3528" y="996"/>
                    <a:pt x="3149" y="937"/>
                  </a:cubicBezTo>
                  <a:close/>
                </a:path>
              </a:pathLst>
            </a:custGeom>
            <a:solidFill>
              <a:srgbClr val="003CA0"/>
            </a:solidFill>
            <a:ln w="12700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DA87CADE-DA79-46FE-84EB-A1A24E4B07D5}"/>
                </a:ext>
              </a:extLst>
            </p:cNvPr>
            <p:cNvSpPr>
              <a:spLocks/>
            </p:cNvSpPr>
            <p:nvPr/>
          </p:nvSpPr>
          <p:spPr bwMode="auto">
            <a:xfrm rot="1760450">
              <a:off x="7020969" y="1558743"/>
              <a:ext cx="185704" cy="136260"/>
            </a:xfrm>
            <a:custGeom>
              <a:avLst/>
              <a:gdLst>
                <a:gd name="T0" fmla="*/ 2738 w 3528"/>
                <a:gd name="T1" fmla="*/ 0 h 2597"/>
                <a:gd name="T2" fmla="*/ 2629 w 3528"/>
                <a:gd name="T3" fmla="*/ 0 h 2597"/>
                <a:gd name="T4" fmla="*/ 2629 w 3528"/>
                <a:gd name="T5" fmla="*/ 4 h 2597"/>
                <a:gd name="T6" fmla="*/ 2426 w 3528"/>
                <a:gd name="T7" fmla="*/ 152 h 2597"/>
                <a:gd name="T8" fmla="*/ 2591 w 3528"/>
                <a:gd name="T9" fmla="*/ 551 h 2597"/>
                <a:gd name="T10" fmla="*/ 1867 w 3528"/>
                <a:gd name="T11" fmla="*/ 551 h 2597"/>
                <a:gd name="T12" fmla="*/ 2032 w 3528"/>
                <a:gd name="T13" fmla="*/ 152 h 2597"/>
                <a:gd name="T14" fmla="*/ 1720 w 3528"/>
                <a:gd name="T15" fmla="*/ 0 h 2597"/>
                <a:gd name="T16" fmla="*/ 930 w 3528"/>
                <a:gd name="T17" fmla="*/ 0 h 2597"/>
                <a:gd name="T18" fmla="*/ 930 w 3528"/>
                <a:gd name="T19" fmla="*/ 789 h 2597"/>
                <a:gd name="T20" fmla="*/ 778 w 3528"/>
                <a:gd name="T21" fmla="*/ 1101 h 2597"/>
                <a:gd name="T22" fmla="*/ 379 w 3528"/>
                <a:gd name="T23" fmla="*/ 936 h 2597"/>
                <a:gd name="T24" fmla="*/ 379 w 3528"/>
                <a:gd name="T25" fmla="*/ 1660 h 2597"/>
                <a:gd name="T26" fmla="*/ 778 w 3528"/>
                <a:gd name="T27" fmla="*/ 1495 h 2597"/>
                <a:gd name="T28" fmla="*/ 930 w 3528"/>
                <a:gd name="T29" fmla="*/ 1807 h 2597"/>
                <a:gd name="T30" fmla="*/ 930 w 3528"/>
                <a:gd name="T31" fmla="*/ 2597 h 2597"/>
                <a:gd name="T32" fmla="*/ 2629 w 3528"/>
                <a:gd name="T33" fmla="*/ 2597 h 2597"/>
                <a:gd name="T34" fmla="*/ 3528 w 3528"/>
                <a:gd name="T35" fmla="*/ 2597 h 2597"/>
                <a:gd name="T36" fmla="*/ 3528 w 3528"/>
                <a:gd name="T37" fmla="*/ 1807 h 2597"/>
                <a:gd name="T38" fmla="*/ 3528 w 3528"/>
                <a:gd name="T39" fmla="*/ 789 h 2597"/>
                <a:gd name="T40" fmla="*/ 3528 w 3528"/>
                <a:gd name="T41" fmla="*/ 0 h 2597"/>
                <a:gd name="T42" fmla="*/ 2738 w 3528"/>
                <a:gd name="T43" fmla="*/ 0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28" h="2597">
                  <a:moveTo>
                    <a:pt x="2738" y="0"/>
                  </a:moveTo>
                  <a:lnTo>
                    <a:pt x="2629" y="0"/>
                  </a:lnTo>
                  <a:lnTo>
                    <a:pt x="2629" y="4"/>
                  </a:lnTo>
                  <a:cubicBezTo>
                    <a:pt x="2438" y="20"/>
                    <a:pt x="2394" y="80"/>
                    <a:pt x="2426" y="152"/>
                  </a:cubicBezTo>
                  <a:cubicBezTo>
                    <a:pt x="2497" y="309"/>
                    <a:pt x="2626" y="329"/>
                    <a:pt x="2591" y="551"/>
                  </a:cubicBezTo>
                  <a:cubicBezTo>
                    <a:pt x="2532" y="931"/>
                    <a:pt x="1926" y="931"/>
                    <a:pt x="1867" y="551"/>
                  </a:cubicBezTo>
                  <a:cubicBezTo>
                    <a:pt x="1833" y="329"/>
                    <a:pt x="1962" y="309"/>
                    <a:pt x="2032" y="152"/>
                  </a:cubicBezTo>
                  <a:cubicBezTo>
                    <a:pt x="2070" y="68"/>
                    <a:pt x="2003" y="0"/>
                    <a:pt x="1720" y="0"/>
                  </a:cubicBezTo>
                  <a:lnTo>
                    <a:pt x="930" y="0"/>
                  </a:lnTo>
                  <a:lnTo>
                    <a:pt x="930" y="789"/>
                  </a:lnTo>
                  <a:cubicBezTo>
                    <a:pt x="930" y="1072"/>
                    <a:pt x="862" y="1139"/>
                    <a:pt x="778" y="1101"/>
                  </a:cubicBezTo>
                  <a:cubicBezTo>
                    <a:pt x="621" y="1031"/>
                    <a:pt x="601" y="902"/>
                    <a:pt x="379" y="936"/>
                  </a:cubicBezTo>
                  <a:cubicBezTo>
                    <a:pt x="0" y="995"/>
                    <a:pt x="0" y="1601"/>
                    <a:pt x="379" y="1660"/>
                  </a:cubicBezTo>
                  <a:cubicBezTo>
                    <a:pt x="601" y="1695"/>
                    <a:pt x="621" y="1566"/>
                    <a:pt x="778" y="1495"/>
                  </a:cubicBezTo>
                  <a:cubicBezTo>
                    <a:pt x="862" y="1457"/>
                    <a:pt x="930" y="1524"/>
                    <a:pt x="930" y="1807"/>
                  </a:cubicBezTo>
                  <a:lnTo>
                    <a:pt x="930" y="2597"/>
                  </a:lnTo>
                  <a:lnTo>
                    <a:pt x="2629" y="2597"/>
                  </a:lnTo>
                  <a:lnTo>
                    <a:pt x="3528" y="2597"/>
                  </a:lnTo>
                  <a:lnTo>
                    <a:pt x="3528" y="1807"/>
                  </a:lnTo>
                  <a:lnTo>
                    <a:pt x="3528" y="789"/>
                  </a:lnTo>
                  <a:lnTo>
                    <a:pt x="3528" y="0"/>
                  </a:lnTo>
                  <a:lnTo>
                    <a:pt x="2738" y="0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E2809E96-1B9F-4BB7-9B8C-1075ADF2D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526" y="1379817"/>
              <a:ext cx="185936" cy="185239"/>
            </a:xfrm>
            <a:custGeom>
              <a:avLst/>
              <a:gdLst>
                <a:gd name="T0" fmla="*/ 2739 w 3528"/>
                <a:gd name="T1" fmla="*/ 0 h 3528"/>
                <a:gd name="T2" fmla="*/ 2615 w 3528"/>
                <a:gd name="T3" fmla="*/ 0 h 3528"/>
                <a:gd name="T4" fmla="*/ 2615 w 3528"/>
                <a:gd name="T5" fmla="*/ 5 h 3528"/>
                <a:gd name="T6" fmla="*/ 2426 w 3528"/>
                <a:gd name="T7" fmla="*/ 152 h 3528"/>
                <a:gd name="T8" fmla="*/ 2591 w 3528"/>
                <a:gd name="T9" fmla="*/ 551 h 3528"/>
                <a:gd name="T10" fmla="*/ 1867 w 3528"/>
                <a:gd name="T11" fmla="*/ 551 h 3528"/>
                <a:gd name="T12" fmla="*/ 2033 w 3528"/>
                <a:gd name="T13" fmla="*/ 152 h 3528"/>
                <a:gd name="T14" fmla="*/ 1720 w 3528"/>
                <a:gd name="T15" fmla="*/ 0 h 3528"/>
                <a:gd name="T16" fmla="*/ 931 w 3528"/>
                <a:gd name="T17" fmla="*/ 0 h 3528"/>
                <a:gd name="T18" fmla="*/ 931 w 3528"/>
                <a:gd name="T19" fmla="*/ 789 h 3528"/>
                <a:gd name="T20" fmla="*/ 778 w 3528"/>
                <a:gd name="T21" fmla="*/ 1102 h 3528"/>
                <a:gd name="T22" fmla="*/ 379 w 3528"/>
                <a:gd name="T23" fmla="*/ 937 h 3528"/>
                <a:gd name="T24" fmla="*/ 379 w 3528"/>
                <a:gd name="T25" fmla="*/ 1661 h 3528"/>
                <a:gd name="T26" fmla="*/ 778 w 3528"/>
                <a:gd name="T27" fmla="*/ 1495 h 3528"/>
                <a:gd name="T28" fmla="*/ 931 w 3528"/>
                <a:gd name="T29" fmla="*/ 1808 h 3528"/>
                <a:gd name="T30" fmla="*/ 931 w 3528"/>
                <a:gd name="T31" fmla="*/ 2597 h 3528"/>
                <a:gd name="T32" fmla="*/ 1720 w 3528"/>
                <a:gd name="T33" fmla="*/ 2597 h 3528"/>
                <a:gd name="T34" fmla="*/ 2033 w 3528"/>
                <a:gd name="T35" fmla="*/ 2750 h 3528"/>
                <a:gd name="T36" fmla="*/ 1867 w 3528"/>
                <a:gd name="T37" fmla="*/ 3149 h 3528"/>
                <a:gd name="T38" fmla="*/ 2591 w 3528"/>
                <a:gd name="T39" fmla="*/ 3149 h 3528"/>
                <a:gd name="T40" fmla="*/ 2426 w 3528"/>
                <a:gd name="T41" fmla="*/ 2750 h 3528"/>
                <a:gd name="T42" fmla="*/ 2739 w 3528"/>
                <a:gd name="T43" fmla="*/ 2597 h 3528"/>
                <a:gd name="T44" fmla="*/ 3528 w 3528"/>
                <a:gd name="T45" fmla="*/ 2597 h 3528"/>
                <a:gd name="T46" fmla="*/ 3528 w 3528"/>
                <a:gd name="T47" fmla="*/ 1808 h 3528"/>
                <a:gd name="T48" fmla="*/ 3528 w 3528"/>
                <a:gd name="T49" fmla="*/ 789 h 3528"/>
                <a:gd name="T50" fmla="*/ 3528 w 3528"/>
                <a:gd name="T51" fmla="*/ 0 h 3528"/>
                <a:gd name="T52" fmla="*/ 2739 w 3528"/>
                <a:gd name="T53" fmla="*/ 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8" h="3528">
                  <a:moveTo>
                    <a:pt x="2739" y="0"/>
                  </a:moveTo>
                  <a:lnTo>
                    <a:pt x="2615" y="0"/>
                  </a:lnTo>
                  <a:lnTo>
                    <a:pt x="2615" y="5"/>
                  </a:lnTo>
                  <a:cubicBezTo>
                    <a:pt x="2436" y="23"/>
                    <a:pt x="2395" y="82"/>
                    <a:pt x="2426" y="152"/>
                  </a:cubicBezTo>
                  <a:cubicBezTo>
                    <a:pt x="2497" y="309"/>
                    <a:pt x="2626" y="330"/>
                    <a:pt x="2591" y="551"/>
                  </a:cubicBezTo>
                  <a:cubicBezTo>
                    <a:pt x="2532" y="931"/>
                    <a:pt x="1926" y="931"/>
                    <a:pt x="1867" y="551"/>
                  </a:cubicBezTo>
                  <a:cubicBezTo>
                    <a:pt x="1833" y="330"/>
                    <a:pt x="1962" y="309"/>
                    <a:pt x="2033" y="152"/>
                  </a:cubicBezTo>
                  <a:cubicBezTo>
                    <a:pt x="2070" y="68"/>
                    <a:pt x="2003" y="0"/>
                    <a:pt x="1720" y="0"/>
                  </a:cubicBezTo>
                  <a:lnTo>
                    <a:pt x="931" y="0"/>
                  </a:lnTo>
                  <a:lnTo>
                    <a:pt x="931" y="789"/>
                  </a:lnTo>
                  <a:cubicBezTo>
                    <a:pt x="931" y="1073"/>
                    <a:pt x="862" y="1140"/>
                    <a:pt x="778" y="1102"/>
                  </a:cubicBezTo>
                  <a:cubicBezTo>
                    <a:pt x="621" y="1031"/>
                    <a:pt x="601" y="902"/>
                    <a:pt x="379" y="937"/>
                  </a:cubicBezTo>
                  <a:cubicBezTo>
                    <a:pt x="0" y="996"/>
                    <a:pt x="0" y="1602"/>
                    <a:pt x="379" y="1661"/>
                  </a:cubicBezTo>
                  <a:cubicBezTo>
                    <a:pt x="601" y="1695"/>
                    <a:pt x="621" y="1566"/>
                    <a:pt x="778" y="1495"/>
                  </a:cubicBezTo>
                  <a:cubicBezTo>
                    <a:pt x="862" y="1458"/>
                    <a:pt x="931" y="1525"/>
                    <a:pt x="931" y="1808"/>
                  </a:cubicBezTo>
                  <a:lnTo>
                    <a:pt x="931" y="2597"/>
                  </a:lnTo>
                  <a:lnTo>
                    <a:pt x="1720" y="2597"/>
                  </a:lnTo>
                  <a:cubicBezTo>
                    <a:pt x="2003" y="2597"/>
                    <a:pt x="2070" y="2666"/>
                    <a:pt x="2033" y="2750"/>
                  </a:cubicBezTo>
                  <a:cubicBezTo>
                    <a:pt x="1962" y="2907"/>
                    <a:pt x="1833" y="2927"/>
                    <a:pt x="1867" y="3149"/>
                  </a:cubicBezTo>
                  <a:cubicBezTo>
                    <a:pt x="1926" y="3528"/>
                    <a:pt x="2532" y="3528"/>
                    <a:pt x="2591" y="3149"/>
                  </a:cubicBezTo>
                  <a:cubicBezTo>
                    <a:pt x="2626" y="2927"/>
                    <a:pt x="2497" y="2907"/>
                    <a:pt x="2426" y="2750"/>
                  </a:cubicBezTo>
                  <a:cubicBezTo>
                    <a:pt x="2388" y="2666"/>
                    <a:pt x="2455" y="2597"/>
                    <a:pt x="2739" y="2597"/>
                  </a:cubicBezTo>
                  <a:lnTo>
                    <a:pt x="3528" y="2597"/>
                  </a:lnTo>
                  <a:lnTo>
                    <a:pt x="3528" y="1808"/>
                  </a:lnTo>
                  <a:lnTo>
                    <a:pt x="3528" y="789"/>
                  </a:lnTo>
                  <a:lnTo>
                    <a:pt x="3528" y="0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003CA0"/>
            </a:solidFill>
            <a:ln w="12700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74CECC5D-8EBF-48ED-AE30-E1B23EF56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75" y="1647825"/>
              <a:ext cx="239713" cy="495300"/>
            </a:xfrm>
            <a:custGeom>
              <a:avLst/>
              <a:gdLst>
                <a:gd name="T0" fmla="*/ 1770 w 1915"/>
                <a:gd name="T1" fmla="*/ 104 h 3982"/>
                <a:gd name="T2" fmla="*/ 1597 w 1915"/>
                <a:gd name="T3" fmla="*/ 239 h 3982"/>
                <a:gd name="T4" fmla="*/ 1525 w 1915"/>
                <a:gd name="T5" fmla="*/ 792 h 3982"/>
                <a:gd name="T6" fmla="*/ 1189 w 1915"/>
                <a:gd name="T7" fmla="*/ 1206 h 3982"/>
                <a:gd name="T8" fmla="*/ 668 w 1915"/>
                <a:gd name="T9" fmla="*/ 1206 h 3982"/>
                <a:gd name="T10" fmla="*/ 410 w 1915"/>
                <a:gd name="T11" fmla="*/ 892 h 3982"/>
                <a:gd name="T12" fmla="*/ 318 w 1915"/>
                <a:gd name="T13" fmla="*/ 145 h 3982"/>
                <a:gd name="T14" fmla="*/ 145 w 1915"/>
                <a:gd name="T15" fmla="*/ 10 h 3982"/>
                <a:gd name="T16" fmla="*/ 10 w 1915"/>
                <a:gd name="T17" fmla="*/ 183 h 3982"/>
                <a:gd name="T18" fmla="*/ 106 w 1915"/>
                <a:gd name="T19" fmla="*/ 958 h 3982"/>
                <a:gd name="T20" fmla="*/ 125 w 1915"/>
                <a:gd name="T21" fmla="*/ 1016 h 3982"/>
                <a:gd name="T22" fmla="*/ 153 w 1915"/>
                <a:gd name="T23" fmla="*/ 1068 h 3982"/>
                <a:gd name="T24" fmla="*/ 463 w 1915"/>
                <a:gd name="T25" fmla="*/ 1457 h 3982"/>
                <a:gd name="T26" fmla="*/ 463 w 1915"/>
                <a:gd name="T27" fmla="*/ 2652 h 3982"/>
                <a:gd name="T28" fmla="*/ 472 w 1915"/>
                <a:gd name="T29" fmla="*/ 2696 h 3982"/>
                <a:gd name="T30" fmla="*/ 472 w 1915"/>
                <a:gd name="T31" fmla="*/ 2711 h 3982"/>
                <a:gd name="T32" fmla="*/ 472 w 1915"/>
                <a:gd name="T33" fmla="*/ 3799 h 3982"/>
                <a:gd name="T34" fmla="*/ 655 w 1915"/>
                <a:gd name="T35" fmla="*/ 3982 h 3982"/>
                <a:gd name="T36" fmla="*/ 838 w 1915"/>
                <a:gd name="T37" fmla="*/ 3799 h 3982"/>
                <a:gd name="T38" fmla="*/ 838 w 1915"/>
                <a:gd name="T39" fmla="*/ 2768 h 3982"/>
                <a:gd name="T40" fmla="*/ 1019 w 1915"/>
                <a:gd name="T41" fmla="*/ 2768 h 3982"/>
                <a:gd name="T42" fmla="*/ 1019 w 1915"/>
                <a:gd name="T43" fmla="*/ 3799 h 3982"/>
                <a:gd name="T44" fmla="*/ 1202 w 1915"/>
                <a:gd name="T45" fmla="*/ 3982 h 3982"/>
                <a:gd name="T46" fmla="*/ 1385 w 1915"/>
                <a:gd name="T47" fmla="*/ 3799 h 3982"/>
                <a:gd name="T48" fmla="*/ 1385 w 1915"/>
                <a:gd name="T49" fmla="*/ 2711 h 3982"/>
                <a:gd name="T50" fmla="*/ 1384 w 1915"/>
                <a:gd name="T51" fmla="*/ 2696 h 3982"/>
                <a:gd name="T52" fmla="*/ 1393 w 1915"/>
                <a:gd name="T53" fmla="*/ 2652 h 3982"/>
                <a:gd name="T54" fmla="*/ 1393 w 1915"/>
                <a:gd name="T55" fmla="*/ 1479 h 3982"/>
                <a:gd name="T56" fmla="*/ 1802 w 1915"/>
                <a:gd name="T57" fmla="*/ 1006 h 3982"/>
                <a:gd name="T58" fmla="*/ 1830 w 1915"/>
                <a:gd name="T59" fmla="*/ 954 h 3982"/>
                <a:gd name="T60" fmla="*/ 1850 w 1915"/>
                <a:gd name="T61" fmla="*/ 896 h 3982"/>
                <a:gd name="T62" fmla="*/ 1905 w 1915"/>
                <a:gd name="T63" fmla="*/ 277 h 3982"/>
                <a:gd name="T64" fmla="*/ 1770 w 1915"/>
                <a:gd name="T65" fmla="*/ 104 h 3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5" h="3982">
                  <a:moveTo>
                    <a:pt x="1770" y="104"/>
                  </a:moveTo>
                  <a:cubicBezTo>
                    <a:pt x="1685" y="93"/>
                    <a:pt x="1607" y="154"/>
                    <a:pt x="1597" y="239"/>
                  </a:cubicBezTo>
                  <a:lnTo>
                    <a:pt x="1525" y="792"/>
                  </a:lnTo>
                  <a:lnTo>
                    <a:pt x="1189" y="1206"/>
                  </a:lnTo>
                  <a:lnTo>
                    <a:pt x="668" y="1206"/>
                  </a:lnTo>
                  <a:lnTo>
                    <a:pt x="410" y="892"/>
                  </a:lnTo>
                  <a:lnTo>
                    <a:pt x="318" y="145"/>
                  </a:lnTo>
                  <a:cubicBezTo>
                    <a:pt x="308" y="60"/>
                    <a:pt x="230" y="0"/>
                    <a:pt x="145" y="10"/>
                  </a:cubicBezTo>
                  <a:cubicBezTo>
                    <a:pt x="60" y="21"/>
                    <a:pt x="0" y="98"/>
                    <a:pt x="10" y="183"/>
                  </a:cubicBezTo>
                  <a:lnTo>
                    <a:pt x="106" y="958"/>
                  </a:lnTo>
                  <a:cubicBezTo>
                    <a:pt x="108" y="979"/>
                    <a:pt x="115" y="999"/>
                    <a:pt x="125" y="1016"/>
                  </a:cubicBezTo>
                  <a:cubicBezTo>
                    <a:pt x="131" y="1034"/>
                    <a:pt x="140" y="1052"/>
                    <a:pt x="153" y="1068"/>
                  </a:cubicBezTo>
                  <a:lnTo>
                    <a:pt x="463" y="1457"/>
                  </a:lnTo>
                  <a:lnTo>
                    <a:pt x="463" y="2652"/>
                  </a:lnTo>
                  <a:cubicBezTo>
                    <a:pt x="463" y="2667"/>
                    <a:pt x="467" y="2682"/>
                    <a:pt x="472" y="2696"/>
                  </a:cubicBezTo>
                  <a:cubicBezTo>
                    <a:pt x="472" y="2701"/>
                    <a:pt x="472" y="2706"/>
                    <a:pt x="472" y="2711"/>
                  </a:cubicBezTo>
                  <a:lnTo>
                    <a:pt x="472" y="3799"/>
                  </a:lnTo>
                  <a:cubicBezTo>
                    <a:pt x="472" y="3900"/>
                    <a:pt x="554" y="3982"/>
                    <a:pt x="655" y="3982"/>
                  </a:cubicBezTo>
                  <a:cubicBezTo>
                    <a:pt x="756" y="3982"/>
                    <a:pt x="838" y="3900"/>
                    <a:pt x="838" y="3799"/>
                  </a:cubicBezTo>
                  <a:lnTo>
                    <a:pt x="838" y="2768"/>
                  </a:lnTo>
                  <a:lnTo>
                    <a:pt x="1019" y="2768"/>
                  </a:lnTo>
                  <a:lnTo>
                    <a:pt x="1019" y="3799"/>
                  </a:lnTo>
                  <a:cubicBezTo>
                    <a:pt x="1019" y="3900"/>
                    <a:pt x="1101" y="3982"/>
                    <a:pt x="1202" y="3982"/>
                  </a:cubicBezTo>
                  <a:cubicBezTo>
                    <a:pt x="1303" y="3982"/>
                    <a:pt x="1385" y="3900"/>
                    <a:pt x="1385" y="3799"/>
                  </a:cubicBezTo>
                  <a:lnTo>
                    <a:pt x="1385" y="2711"/>
                  </a:lnTo>
                  <a:cubicBezTo>
                    <a:pt x="1385" y="2706"/>
                    <a:pt x="1385" y="2701"/>
                    <a:pt x="1384" y="2696"/>
                  </a:cubicBezTo>
                  <a:cubicBezTo>
                    <a:pt x="1390" y="2682"/>
                    <a:pt x="1393" y="2667"/>
                    <a:pt x="1393" y="2652"/>
                  </a:cubicBezTo>
                  <a:lnTo>
                    <a:pt x="1393" y="1479"/>
                  </a:lnTo>
                  <a:lnTo>
                    <a:pt x="1802" y="1006"/>
                  </a:lnTo>
                  <a:cubicBezTo>
                    <a:pt x="1815" y="990"/>
                    <a:pt x="1824" y="973"/>
                    <a:pt x="1830" y="954"/>
                  </a:cubicBezTo>
                  <a:cubicBezTo>
                    <a:pt x="1840" y="937"/>
                    <a:pt x="1847" y="917"/>
                    <a:pt x="1850" y="896"/>
                  </a:cubicBezTo>
                  <a:lnTo>
                    <a:pt x="1905" y="277"/>
                  </a:lnTo>
                  <a:cubicBezTo>
                    <a:pt x="1915" y="192"/>
                    <a:pt x="1855" y="114"/>
                    <a:pt x="1770" y="10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Oval 18">
              <a:extLst>
                <a:ext uri="{FF2B5EF4-FFF2-40B4-BE49-F238E27FC236}">
                  <a16:creationId xmlns:a16="http://schemas.microsoft.com/office/drawing/2014/main" id="{D49AF559-74A4-4F74-B8D6-3E7DD0C1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682750"/>
              <a:ext cx="106363" cy="106363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87EE8E27-D737-42C2-A741-89468C6AEC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78389" y="1629637"/>
              <a:ext cx="162257" cy="159571"/>
            </a:xfrm>
            <a:custGeom>
              <a:avLst/>
              <a:gdLst>
                <a:gd name="T0" fmla="*/ 915 w 1331"/>
                <a:gd name="T1" fmla="*/ 1311 h 1311"/>
                <a:gd name="T2" fmla="*/ 1185 w 1331"/>
                <a:gd name="T3" fmla="*/ 982 h 1311"/>
                <a:gd name="T4" fmla="*/ 1217 w 1331"/>
                <a:gd name="T5" fmla="*/ 923 h 1311"/>
                <a:gd name="T6" fmla="*/ 1240 w 1331"/>
                <a:gd name="T7" fmla="*/ 855 h 1311"/>
                <a:gd name="T8" fmla="*/ 1319 w 1331"/>
                <a:gd name="T9" fmla="*/ 213 h 1311"/>
                <a:gd name="T10" fmla="*/ 1162 w 1331"/>
                <a:gd name="T11" fmla="*/ 12 h 1311"/>
                <a:gd name="T12" fmla="*/ 962 w 1331"/>
                <a:gd name="T13" fmla="*/ 169 h 1311"/>
                <a:gd name="T14" fmla="*/ 887 w 1331"/>
                <a:gd name="T15" fmla="*/ 778 h 1311"/>
                <a:gd name="T16" fmla="*/ 555 w 1331"/>
                <a:gd name="T17" fmla="*/ 1183 h 1311"/>
                <a:gd name="T18" fmla="*/ 132 w 1331"/>
                <a:gd name="T19" fmla="*/ 1183 h 1311"/>
                <a:gd name="T20" fmla="*/ 0 w 1331"/>
                <a:gd name="T21" fmla="*/ 1311 h 1311"/>
                <a:gd name="T22" fmla="*/ 915 w 1331"/>
                <a:gd name="T23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1" h="1311">
                  <a:moveTo>
                    <a:pt x="915" y="1311"/>
                  </a:moveTo>
                  <a:lnTo>
                    <a:pt x="1185" y="982"/>
                  </a:lnTo>
                  <a:cubicBezTo>
                    <a:pt x="1200" y="964"/>
                    <a:pt x="1210" y="944"/>
                    <a:pt x="1217" y="923"/>
                  </a:cubicBezTo>
                  <a:cubicBezTo>
                    <a:pt x="1229" y="902"/>
                    <a:pt x="1237" y="879"/>
                    <a:pt x="1240" y="855"/>
                  </a:cubicBezTo>
                  <a:lnTo>
                    <a:pt x="1319" y="213"/>
                  </a:lnTo>
                  <a:cubicBezTo>
                    <a:pt x="1331" y="114"/>
                    <a:pt x="1261" y="24"/>
                    <a:pt x="1162" y="12"/>
                  </a:cubicBezTo>
                  <a:cubicBezTo>
                    <a:pt x="1064" y="0"/>
                    <a:pt x="974" y="70"/>
                    <a:pt x="962" y="169"/>
                  </a:cubicBezTo>
                  <a:lnTo>
                    <a:pt x="887" y="778"/>
                  </a:lnTo>
                  <a:lnTo>
                    <a:pt x="555" y="1183"/>
                  </a:lnTo>
                  <a:lnTo>
                    <a:pt x="132" y="1183"/>
                  </a:lnTo>
                  <a:cubicBezTo>
                    <a:pt x="60" y="1183"/>
                    <a:pt x="2" y="1240"/>
                    <a:pt x="0" y="1311"/>
                  </a:cubicBezTo>
                  <a:lnTo>
                    <a:pt x="915" y="1311"/>
                  </a:ln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Oval 23">
              <a:extLst>
                <a:ext uri="{FF2B5EF4-FFF2-40B4-BE49-F238E27FC236}">
                  <a16:creationId xmlns:a16="http://schemas.microsoft.com/office/drawing/2014/main" id="{7BFFC3E3-7D57-45F3-ABAC-CA0CD818AF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46095" y="1663185"/>
              <a:ext cx="104231" cy="103694"/>
            </a:xfrm>
            <a:prstGeom prst="ellipse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81D07A40-C1C1-43CB-A030-3F034D5C11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17045" y="1725777"/>
              <a:ext cx="278845" cy="388986"/>
            </a:xfrm>
            <a:custGeom>
              <a:avLst/>
              <a:gdLst>
                <a:gd name="T0" fmla="*/ 2200 w 2286"/>
                <a:gd name="T1" fmla="*/ 64 h 3194"/>
                <a:gd name="T2" fmla="*/ 1946 w 2286"/>
                <a:gd name="T3" fmla="*/ 86 h 3194"/>
                <a:gd name="T4" fmla="*/ 1585 w 2286"/>
                <a:gd name="T5" fmla="*/ 517 h 3194"/>
                <a:gd name="T6" fmla="*/ 1298 w 2286"/>
                <a:gd name="T7" fmla="*/ 525 h 3194"/>
                <a:gd name="T8" fmla="*/ 943 w 2286"/>
                <a:gd name="T9" fmla="*/ 389 h 3194"/>
                <a:gd name="T10" fmla="*/ 521 w 2286"/>
                <a:gd name="T11" fmla="*/ 389 h 3194"/>
                <a:gd name="T12" fmla="*/ 388 w 2286"/>
                <a:gd name="T13" fmla="*/ 521 h 3194"/>
                <a:gd name="T14" fmla="*/ 389 w 2286"/>
                <a:gd name="T15" fmla="*/ 1709 h 3194"/>
                <a:gd name="T16" fmla="*/ 380 w 2286"/>
                <a:gd name="T17" fmla="*/ 1732 h 3194"/>
                <a:gd name="T18" fmla="*/ 32 w 2286"/>
                <a:gd name="T19" fmla="*/ 2931 h 3194"/>
                <a:gd name="T20" fmla="*/ 124 w 2286"/>
                <a:gd name="T21" fmla="*/ 3158 h 3194"/>
                <a:gd name="T22" fmla="*/ 335 w 2286"/>
                <a:gd name="T23" fmla="*/ 3041 h 3194"/>
                <a:gd name="T24" fmla="*/ 672 w 2286"/>
                <a:gd name="T25" fmla="*/ 1881 h 3194"/>
                <a:gd name="T26" fmla="*/ 904 w 2286"/>
                <a:gd name="T27" fmla="*/ 1881 h 3194"/>
                <a:gd name="T28" fmla="*/ 1188 w 2286"/>
                <a:gd name="T29" fmla="*/ 2250 h 3194"/>
                <a:gd name="T30" fmla="*/ 1121 w 2286"/>
                <a:gd name="T31" fmla="*/ 2937 h 3194"/>
                <a:gd name="T32" fmla="*/ 1241 w 2286"/>
                <a:gd name="T33" fmla="*/ 3179 h 3194"/>
                <a:gd name="T34" fmla="*/ 1432 w 2286"/>
                <a:gd name="T35" fmla="*/ 2980 h 3194"/>
                <a:gd name="T36" fmla="*/ 1510 w 2286"/>
                <a:gd name="T37" fmla="*/ 2189 h 3194"/>
                <a:gd name="T38" fmla="*/ 1424 w 2286"/>
                <a:gd name="T39" fmla="*/ 1992 h 3194"/>
                <a:gd name="T40" fmla="*/ 1149 w 2286"/>
                <a:gd name="T41" fmla="*/ 1641 h 3194"/>
                <a:gd name="T42" fmla="*/ 1149 w 2286"/>
                <a:gd name="T43" fmla="*/ 889 h 3194"/>
                <a:gd name="T44" fmla="*/ 1643 w 2286"/>
                <a:gd name="T45" fmla="*/ 876 h 3194"/>
                <a:gd name="T46" fmla="*/ 1806 w 2286"/>
                <a:gd name="T47" fmla="*/ 813 h 3194"/>
                <a:gd name="T48" fmla="*/ 2222 w 2286"/>
                <a:gd name="T49" fmla="*/ 318 h 3194"/>
                <a:gd name="T50" fmla="*/ 2200 w 2286"/>
                <a:gd name="T51" fmla="*/ 64 h 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86" h="3194">
                  <a:moveTo>
                    <a:pt x="2200" y="64"/>
                  </a:moveTo>
                  <a:cubicBezTo>
                    <a:pt x="2123" y="0"/>
                    <a:pt x="2010" y="10"/>
                    <a:pt x="1946" y="86"/>
                  </a:cubicBezTo>
                  <a:lnTo>
                    <a:pt x="1585" y="517"/>
                  </a:lnTo>
                  <a:lnTo>
                    <a:pt x="1298" y="525"/>
                  </a:lnTo>
                  <a:lnTo>
                    <a:pt x="943" y="389"/>
                  </a:lnTo>
                  <a:lnTo>
                    <a:pt x="521" y="389"/>
                  </a:lnTo>
                  <a:cubicBezTo>
                    <a:pt x="448" y="389"/>
                    <a:pt x="388" y="448"/>
                    <a:pt x="388" y="521"/>
                  </a:cubicBezTo>
                  <a:lnTo>
                    <a:pt x="389" y="1709"/>
                  </a:lnTo>
                  <a:cubicBezTo>
                    <a:pt x="386" y="1716"/>
                    <a:pt x="383" y="1724"/>
                    <a:pt x="380" y="1732"/>
                  </a:cubicBezTo>
                  <a:lnTo>
                    <a:pt x="32" y="2931"/>
                  </a:lnTo>
                  <a:cubicBezTo>
                    <a:pt x="0" y="3027"/>
                    <a:pt x="28" y="3125"/>
                    <a:pt x="124" y="3158"/>
                  </a:cubicBezTo>
                  <a:cubicBezTo>
                    <a:pt x="220" y="3190"/>
                    <a:pt x="303" y="3137"/>
                    <a:pt x="335" y="3041"/>
                  </a:cubicBezTo>
                  <a:lnTo>
                    <a:pt x="672" y="1881"/>
                  </a:lnTo>
                  <a:lnTo>
                    <a:pt x="904" y="1881"/>
                  </a:lnTo>
                  <a:lnTo>
                    <a:pt x="1188" y="2250"/>
                  </a:lnTo>
                  <a:lnTo>
                    <a:pt x="1121" y="2937"/>
                  </a:lnTo>
                  <a:cubicBezTo>
                    <a:pt x="1109" y="3059"/>
                    <a:pt x="1105" y="3162"/>
                    <a:pt x="1241" y="3179"/>
                  </a:cubicBezTo>
                  <a:cubicBezTo>
                    <a:pt x="1362" y="3194"/>
                    <a:pt x="1420" y="3102"/>
                    <a:pt x="1432" y="2980"/>
                  </a:cubicBezTo>
                  <a:lnTo>
                    <a:pt x="1510" y="2189"/>
                  </a:lnTo>
                  <a:cubicBezTo>
                    <a:pt x="1517" y="2111"/>
                    <a:pt x="1493" y="2074"/>
                    <a:pt x="1424" y="1992"/>
                  </a:cubicBezTo>
                  <a:lnTo>
                    <a:pt x="1149" y="1641"/>
                  </a:lnTo>
                  <a:lnTo>
                    <a:pt x="1149" y="889"/>
                  </a:lnTo>
                  <a:lnTo>
                    <a:pt x="1643" y="876"/>
                  </a:lnTo>
                  <a:cubicBezTo>
                    <a:pt x="1702" y="884"/>
                    <a:pt x="1765" y="863"/>
                    <a:pt x="1806" y="813"/>
                  </a:cubicBezTo>
                  <a:lnTo>
                    <a:pt x="2222" y="318"/>
                  </a:lnTo>
                  <a:cubicBezTo>
                    <a:pt x="2286" y="242"/>
                    <a:pt x="2276" y="128"/>
                    <a:pt x="2200" y="64"/>
                  </a:cubicBezTo>
                  <a:close/>
                </a:path>
              </a:pathLst>
            </a:cu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3B9CB4-F3B3-48D7-A804-4662B6646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76" y="3695323"/>
            <a:ext cx="518127" cy="51812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5806DEF-3DAC-4024-8400-AD6500BE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2" y="4554265"/>
            <a:ext cx="540027" cy="54002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94D196F7-A267-41E7-8006-154CEC3B9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13" y="2963329"/>
            <a:ext cx="465672" cy="4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74667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5C75-B478-4686-9964-3B05B3B2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CIM-</a:t>
            </a:r>
            <a:r>
              <a:rPr lang="ru-RU" dirty="0"/>
              <a:t>портал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009ED-B896-473D-8BBA-F8CC9D29E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1584098"/>
            <a:ext cx="184731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ru-RU" altLang="ru-RU" sz="1100" b="0" dirty="0">
              <a:ea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3FB3E1B-BED6-4EDD-97B6-B925D10CB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7E3166-4487-4DED-AFEF-D24459D4C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6" y="1192213"/>
            <a:ext cx="8921059" cy="55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906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A3E7B-8499-40D3-B4D7-A38EAE16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взаимодействии АО «СО ЕЭС» и ПАО «</a:t>
            </a:r>
            <a:r>
              <a:rPr lang="ru-RU" dirty="0" err="1"/>
              <a:t>Россети</a:t>
            </a:r>
            <a:r>
              <a:rPr lang="ru-RU" dirty="0"/>
              <a:t>» при обмене данными информационной модели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296540-C9BF-48A9-ABB0-107F4892D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92E451-AC80-4928-9ADA-835975F8B9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45ADB-75C9-4F81-A7F2-3A2C5BAD539B}"/>
              </a:ext>
            </a:extLst>
          </p:cNvPr>
          <p:cNvSpPr txBox="1"/>
          <p:nvPr/>
        </p:nvSpPr>
        <p:spPr>
          <a:xfrm>
            <a:off x="1032096" y="1063625"/>
            <a:ext cx="7659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/>
              <a:t>Совместный приказ АО «СО ЕЭС» и ПАО «</a:t>
            </a:r>
            <a:r>
              <a:rPr lang="ru-RU" sz="1600" kern="0" dirty="0" err="1"/>
              <a:t>Россети</a:t>
            </a:r>
            <a:r>
              <a:rPr lang="ru-RU" sz="1600" kern="0" dirty="0"/>
              <a:t>» </a:t>
            </a:r>
          </a:p>
          <a:p>
            <a:r>
              <a:rPr lang="ru-RU" sz="1600" kern="0" dirty="0"/>
              <a:t>«О взаимодействии при обмене данными информационной модели» </a:t>
            </a:r>
          </a:p>
          <a:p>
            <a:r>
              <a:rPr lang="ru-RU" sz="1600" kern="0" dirty="0"/>
              <a:t>от 30.09.2020 № 202/450</a:t>
            </a:r>
            <a:endParaRPr lang="ru-RU" sz="1600" b="0" dirty="0"/>
          </a:p>
          <a:p>
            <a:endParaRPr lang="ru-RU" sz="1600" b="0" dirty="0"/>
          </a:p>
          <a:p>
            <a:r>
              <a:rPr lang="ru-RU" sz="1600" kern="0" dirty="0"/>
              <a:t>План мероприятий по организации обмена данными </a:t>
            </a:r>
          </a:p>
          <a:p>
            <a:r>
              <a:rPr lang="ru-RU" sz="1600" kern="0" dirty="0"/>
              <a:t>информационных моделей между АО «СО ЕЭС» и ПАО «</a:t>
            </a:r>
            <a:r>
              <a:rPr lang="ru-RU" sz="1600" kern="0" dirty="0" err="1"/>
              <a:t>Россети</a:t>
            </a:r>
            <a:r>
              <a:rPr lang="ru-RU" sz="1600" kern="0" dirty="0"/>
              <a:t>» от 30.09.2020 </a:t>
            </a:r>
          </a:p>
          <a:p>
            <a:endParaRPr lang="ru-RU" sz="1600" kern="0" dirty="0"/>
          </a:p>
          <a:p>
            <a:r>
              <a:rPr lang="ru-RU" sz="1600" kern="0" dirty="0"/>
              <a:t>Регламент взаимодействия филиалов АО «СО ЕЭС» и </a:t>
            </a:r>
          </a:p>
          <a:p>
            <a:r>
              <a:rPr lang="ru-RU" sz="1600" kern="0" dirty="0"/>
              <a:t>дочерних обществ ПАО «</a:t>
            </a:r>
            <a:r>
              <a:rPr lang="ru-RU" sz="1600" kern="0" dirty="0" err="1"/>
              <a:t>Россети</a:t>
            </a:r>
            <a:r>
              <a:rPr lang="ru-RU" sz="1600" kern="0" dirty="0"/>
              <a:t>» при обмене данными </a:t>
            </a:r>
          </a:p>
          <a:p>
            <a:r>
              <a:rPr lang="ru-RU" sz="1600" kern="0" dirty="0"/>
              <a:t>информационных моделей электрической сети</a:t>
            </a:r>
          </a:p>
          <a:p>
            <a:endParaRPr lang="ru-RU" sz="1600" kern="0" dirty="0">
              <a:highlight>
                <a:srgbClr val="FFFF00"/>
              </a:highlight>
            </a:endParaRPr>
          </a:p>
          <a:p>
            <a:r>
              <a:rPr lang="ru-RU" sz="1600" kern="0" dirty="0"/>
              <a:t>Распоряжение ПАО «</a:t>
            </a:r>
            <a:r>
              <a:rPr lang="ru-RU" sz="1600" kern="0" dirty="0" err="1"/>
              <a:t>Россети</a:t>
            </a:r>
            <a:r>
              <a:rPr lang="ru-RU" sz="1600" kern="0" dirty="0"/>
              <a:t>» «Об организации электронного</a:t>
            </a:r>
          </a:p>
          <a:p>
            <a:r>
              <a:rPr lang="ru-RU" sz="1600" kern="0" dirty="0"/>
              <a:t>моделирования электросетевых объектов» от 22.01.2021 № 13р/18р </a:t>
            </a:r>
            <a:endParaRPr 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1297C-CDC7-4EE0-A4FD-0272A5EF0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6" y="1298940"/>
            <a:ext cx="540027" cy="540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6DFB79-398B-42FB-B5DB-E926229C8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4" y="2753480"/>
            <a:ext cx="540027" cy="5400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0D2D7-460C-4287-B864-A5208E449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5" y="4197207"/>
            <a:ext cx="540027" cy="5400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2B3B92-B8DA-446F-BE57-A041F9EBB4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5" y="5461951"/>
            <a:ext cx="540027" cy="5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4768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hitehatsme.com/sites/default/files/field/image/Benefits%20of%20Using%20File%20Server%20for%20Businesses%20in%20Dubai.jpg">
            <a:extLst>
              <a:ext uri="{FF2B5EF4-FFF2-40B4-BE49-F238E27FC236}">
                <a16:creationId xmlns:a16="http://schemas.microsoft.com/office/drawing/2014/main" id="{845BA64A-FD1C-4D5E-AC80-1F23D2D8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04" y="4614055"/>
            <a:ext cx="2629088" cy="19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platforma-it.ru/iblock/d88/d88ea099c21f20d7847a70803d2cd6c5.jpg">
            <a:extLst>
              <a:ext uri="{FF2B5EF4-FFF2-40B4-BE49-F238E27FC236}">
                <a16:creationId xmlns:a16="http://schemas.microsoft.com/office/drawing/2014/main" id="{AF30198C-3A98-4885-84D6-0BDD429D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76" y="2611766"/>
            <a:ext cx="3946081" cy="21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A3E7B-8499-40D3-B4D7-A38EAE16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Взаимодействие АО «СО ЕЭС» и ПАО «Россети» при обмене данными информационной модели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296540-C9BF-48A9-ABB0-107F4892D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92E451-AC80-4928-9ADA-835975F8B9C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A77C088-941C-405B-BCC3-675FA27B2CCC}"/>
              </a:ext>
            </a:extLst>
          </p:cNvPr>
          <p:cNvSpPr/>
          <p:nvPr/>
        </p:nvSpPr>
        <p:spPr bwMode="auto">
          <a:xfrm>
            <a:off x="80973" y="1431565"/>
            <a:ext cx="2880000" cy="5040000"/>
          </a:xfrm>
          <a:prstGeom prst="roundRect">
            <a:avLst/>
          </a:prstGeom>
          <a:solidFill>
            <a:srgbClr val="3FC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88900"/>
          </a:effectLst>
        </p:spPr>
        <p:txBody>
          <a:bodyPr vert="horz" wrap="square" lIns="27000" tIns="34290" rIns="2700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ПАО «Россети»</a:t>
            </a:r>
          </a:p>
          <a:p>
            <a:pPr algn="ctr" defTabSz="685800">
              <a:spcBef>
                <a:spcPct val="50000"/>
              </a:spcBef>
            </a:pPr>
            <a:endParaRPr lang="ru-RU" sz="16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Arial" charset="0"/>
              </a:rPr>
              <a:t>Дополнение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Arial" charset="0"/>
              </a:rPr>
              <a:t> объектами,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Arial" charset="0"/>
              </a:rPr>
              <a:t> отсутствующими 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ru-RU" sz="1800" dirty="0">
                <a:solidFill>
                  <a:schemeClr val="bg1"/>
                </a:solidFill>
                <a:latin typeface="Arial" charset="0"/>
              </a:rPr>
              <a:t>в ИМ АО «СО ЕЭС»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882B4CB-504F-4837-8264-EA19E417B88E}"/>
              </a:ext>
            </a:extLst>
          </p:cNvPr>
          <p:cNvSpPr/>
          <p:nvPr/>
        </p:nvSpPr>
        <p:spPr bwMode="auto">
          <a:xfrm>
            <a:off x="40235" y="2070000"/>
            <a:ext cx="2958894" cy="126273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27000" tIns="34290" rIns="2700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ct val="50000"/>
              </a:spcBef>
            </a:pPr>
            <a:r>
              <a:rPr lang="ru-RU" sz="2400" dirty="0">
                <a:solidFill>
                  <a:srgbClr val="003CA0"/>
                </a:solidFill>
                <a:latin typeface="Arial" charset="0"/>
              </a:rPr>
              <a:t>100 ДЗО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A03E99A-B3E6-45C3-AA02-EF0F8B7B41A2}"/>
              </a:ext>
            </a:extLst>
          </p:cNvPr>
          <p:cNvGrpSpPr/>
          <p:nvPr/>
        </p:nvGrpSpPr>
        <p:grpSpPr>
          <a:xfrm>
            <a:off x="6341524" y="1489724"/>
            <a:ext cx="2880000" cy="5040000"/>
            <a:chOff x="242571" y="2015073"/>
            <a:chExt cx="2359005" cy="806101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F0EDA390-2BD0-433C-908D-A290DDA145EC}"/>
                </a:ext>
              </a:extLst>
            </p:cNvPr>
            <p:cNvSpPr/>
            <p:nvPr/>
          </p:nvSpPr>
          <p:spPr bwMode="auto">
            <a:xfrm>
              <a:off x="309234" y="2015073"/>
              <a:ext cx="2225678" cy="806101"/>
            </a:xfrm>
            <a:prstGeom prst="roundRect">
              <a:avLst/>
            </a:prstGeom>
            <a:solidFill>
              <a:srgbClr val="3FC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88900"/>
            </a:effectLst>
          </p:spPr>
          <p:txBody>
            <a:bodyPr vert="horz" wrap="square" lIns="27000" tIns="34290" rIns="2700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ru-RU" sz="2400" dirty="0">
                  <a:solidFill>
                    <a:schemeClr val="bg1"/>
                  </a:solidFill>
                  <a:latin typeface="Arial" charset="0"/>
                </a:rPr>
                <a:t>АО «СО ЕЭС»</a:t>
              </a:r>
              <a:endParaRPr lang="en-US" sz="24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685800"/>
              <a:endParaRPr lang="ru-RU" sz="24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685800"/>
              <a:endParaRPr lang="ru-RU" sz="24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685800"/>
              <a:endParaRPr lang="ru-RU" sz="24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685800"/>
              <a:r>
                <a:rPr lang="ru-RU" sz="1800" dirty="0">
                  <a:solidFill>
                    <a:schemeClr val="bg1"/>
                  </a:solidFill>
                  <a:latin typeface="Arial" charset="0"/>
                </a:rPr>
                <a:t>Проверка</a:t>
              </a:r>
              <a:endParaRPr lang="en-US" sz="18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685800"/>
              <a:r>
                <a:rPr lang="ru-RU" sz="1800" dirty="0">
                  <a:solidFill>
                    <a:schemeClr val="bg1"/>
                  </a:solidFill>
                  <a:latin typeface="Arial" charset="0"/>
                </a:rPr>
                <a:t> предоставленных</a:t>
              </a:r>
              <a:endParaRPr lang="en-US" sz="1800" dirty="0">
                <a:solidFill>
                  <a:schemeClr val="bg1"/>
                </a:solidFill>
                <a:latin typeface="Arial" charset="0"/>
              </a:endParaRPr>
            </a:p>
            <a:p>
              <a:pPr algn="ctr" defTabSz="685800"/>
              <a:r>
                <a:rPr lang="ru-RU" sz="1800" dirty="0">
                  <a:solidFill>
                    <a:schemeClr val="bg1"/>
                  </a:solidFill>
                  <a:latin typeface="Arial" charset="0"/>
                </a:rPr>
                <a:t> фрагментов  </a:t>
              </a:r>
            </a:p>
            <a:p>
              <a:pPr algn="ctr" defTabSz="685800"/>
              <a:endParaRPr lang="ru-RU" sz="2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388D11F6-9AC7-4F5A-ACB2-72C2354172B7}"/>
                </a:ext>
              </a:extLst>
            </p:cNvPr>
            <p:cNvSpPr/>
            <p:nvPr/>
          </p:nvSpPr>
          <p:spPr bwMode="auto">
            <a:xfrm>
              <a:off x="242571" y="2128741"/>
              <a:ext cx="2359005" cy="190893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</p:spPr>
          <p:txBody>
            <a:bodyPr vert="horz" wrap="square" lIns="27000" tIns="34290" rIns="2700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ru-RU" sz="2400" dirty="0">
                  <a:solidFill>
                    <a:srgbClr val="003CA0"/>
                  </a:solidFill>
                  <a:latin typeface="Arial" charset="0"/>
                </a:rPr>
                <a:t>47 РДУ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5BF436D-0528-4323-8F0F-DA55990FD5C5}"/>
              </a:ext>
            </a:extLst>
          </p:cNvPr>
          <p:cNvGrpSpPr/>
          <p:nvPr/>
        </p:nvGrpSpPr>
        <p:grpSpPr>
          <a:xfrm>
            <a:off x="3323495" y="1678172"/>
            <a:ext cx="2826140" cy="779717"/>
            <a:chOff x="3489039" y="1925487"/>
            <a:chExt cx="2505204" cy="5918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A51B93-E36F-4CB3-B7A7-62A5795559B1}"/>
                </a:ext>
              </a:extLst>
            </p:cNvPr>
            <p:cNvSpPr txBox="1"/>
            <p:nvPr/>
          </p:nvSpPr>
          <p:spPr>
            <a:xfrm>
              <a:off x="3489039" y="1925487"/>
              <a:ext cx="2505204" cy="591876"/>
            </a:xfrm>
            <a:prstGeom prst="ellipse">
              <a:avLst/>
            </a:prstGeom>
            <a:solidFill>
              <a:srgbClr val="003CA0"/>
            </a:solidFill>
            <a:effectLst>
              <a:innerShdw blurRad="114300">
                <a:schemeClr val="bg1"/>
              </a:innerShdw>
            </a:effectLst>
          </p:spPr>
          <p:txBody>
            <a:bodyPr wrap="square" anchor="ctr">
              <a:no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b="1" dirty="0">
                  <a:solidFill>
                    <a:schemeClr val="bg1"/>
                  </a:solidFill>
                  <a:latin typeface="+mn-lt"/>
                </a:rPr>
                <a:t>        </a:t>
              </a:r>
              <a:r>
                <a:rPr lang="en-US" b="1" dirty="0">
                  <a:solidFill>
                    <a:schemeClr val="bg1"/>
                  </a:solidFill>
                  <a:latin typeface="+mn-lt"/>
                </a:rPr>
                <a:t>     </a:t>
              </a:r>
              <a:r>
                <a:rPr lang="en-US" sz="1600" b="1" dirty="0">
                  <a:solidFill>
                    <a:schemeClr val="bg1"/>
                  </a:solidFill>
                  <a:latin typeface="+mn-lt"/>
                </a:rPr>
                <a:t>CIM-</a:t>
              </a:r>
              <a:r>
                <a:rPr lang="ru-RU" sz="1600" dirty="0">
                  <a:solidFill>
                    <a:schemeClr val="bg1"/>
                  </a:solidFill>
                  <a:latin typeface="+mn-lt"/>
                </a:rPr>
                <a:t>портал</a:t>
              </a:r>
              <a:endParaRPr lang="ru-RU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3" name="Рисунок 12" descr="Скачивание из облака">
              <a:extLst>
                <a:ext uri="{FF2B5EF4-FFF2-40B4-BE49-F238E27FC236}">
                  <a16:creationId xmlns:a16="http://schemas.microsoft.com/office/drawing/2014/main" id="{0CCEF5CD-039D-4B01-BA93-F4FDE0D8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81566" y="1973589"/>
              <a:ext cx="626533" cy="463395"/>
            </a:xfrm>
            <a:prstGeom prst="ellipse">
              <a:avLst/>
            </a:prstGeom>
          </p:spPr>
        </p:pic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E0EF49-5BAD-478A-A3C2-BF2FF52391E7}"/>
              </a:ext>
            </a:extLst>
          </p:cNvPr>
          <p:cNvSpPr txBox="1">
            <a:spLocks/>
          </p:cNvSpPr>
          <p:nvPr/>
        </p:nvSpPr>
        <p:spPr>
          <a:xfrm>
            <a:off x="2789231" y="1123762"/>
            <a:ext cx="3894668" cy="731927"/>
          </a:xfrm>
          <a:prstGeom prst="rect">
            <a:avLst/>
          </a:prstGeom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1800"/>
              </a:spcAft>
              <a:buNone/>
            </a:pPr>
            <a:r>
              <a:rPr lang="ru-RU" altLang="ru-RU" sz="1400" i="1" kern="0" dirty="0">
                <a:latin typeface="Arial" panose="020B0604020202020204" pitchFamily="34" charset="0"/>
                <a:ea typeface="Arial" panose="020B0604020202020204" pitchFamily="34" charset="0"/>
              </a:rPr>
              <a:t>Более 800 фрагментов ИМ в формате </a:t>
            </a:r>
            <a:r>
              <a:rPr lang="en-US" altLang="ru-RU" sz="1400" i="1" kern="0" dirty="0">
                <a:latin typeface="Arial" panose="020B0604020202020204" pitchFamily="34" charset="0"/>
                <a:ea typeface="Arial" panose="020B0604020202020204" pitchFamily="34" charset="0"/>
              </a:rPr>
              <a:t>CIMXML</a:t>
            </a:r>
            <a:r>
              <a:rPr lang="ru-RU" altLang="ru-RU" sz="1400" i="1" kern="0" dirty="0">
                <a:latin typeface="Arial" panose="020B0604020202020204" pitchFamily="34" charset="0"/>
                <a:ea typeface="Arial" panose="020B0604020202020204" pitchFamily="34" charset="0"/>
              </a:rPr>
              <a:t> в объеме базисного профиля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ADCCBC3-B36E-4963-B0C0-2BD7EC28102D}"/>
              </a:ext>
            </a:extLst>
          </p:cNvPr>
          <p:cNvSpPr txBox="1">
            <a:spLocks/>
          </p:cNvSpPr>
          <p:nvPr/>
        </p:nvSpPr>
        <p:spPr>
          <a:xfrm>
            <a:off x="964417" y="5664413"/>
            <a:ext cx="2694930" cy="2387173"/>
          </a:xfrm>
          <a:prstGeom prst="rect">
            <a:avLst/>
          </a:prstGeom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anose="020B0604020202020204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anose="020B0604020202020204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endParaRPr lang="ru-RU" sz="1400" kern="0" dirty="0">
              <a:solidFill>
                <a:srgbClr val="FF0000"/>
              </a:solidFill>
            </a:endParaRPr>
          </a:p>
        </p:txBody>
      </p:sp>
      <p:pic>
        <p:nvPicPr>
          <p:cNvPr id="46" name="Рисунок 45" descr="Конверт">
            <a:extLst>
              <a:ext uri="{FF2B5EF4-FFF2-40B4-BE49-F238E27FC236}">
                <a16:creationId xmlns:a16="http://schemas.microsoft.com/office/drawing/2014/main" id="{D652A4EE-121F-48F3-9908-1706DEE46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2681" y="4460178"/>
            <a:ext cx="550334" cy="550334"/>
          </a:xfrm>
          <a:prstGeom prst="rect">
            <a:avLst/>
          </a:prstGeom>
        </p:spPr>
      </p:pic>
      <p:pic>
        <p:nvPicPr>
          <p:cNvPr id="18" name="Рисунок 17" descr="Вопросы">
            <a:extLst>
              <a:ext uri="{FF2B5EF4-FFF2-40B4-BE49-F238E27FC236}">
                <a16:creationId xmlns:a16="http://schemas.microsoft.com/office/drawing/2014/main" id="{7B9F50C1-268E-4D3E-96CF-E02FB9161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4322" y="5207212"/>
            <a:ext cx="968777" cy="968777"/>
          </a:xfrm>
          <a:prstGeom prst="rect">
            <a:avLst/>
          </a:prstGeom>
        </p:spPr>
      </p:pic>
      <p:pic>
        <p:nvPicPr>
          <p:cNvPr id="27" name="Рисунок 26" descr="Диаграмма принятия решений">
            <a:extLst>
              <a:ext uri="{FF2B5EF4-FFF2-40B4-BE49-F238E27FC236}">
                <a16:creationId xmlns:a16="http://schemas.microsoft.com/office/drawing/2014/main" id="{A25A819E-F91D-494C-8402-EE15D9E61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1864" y="5296595"/>
            <a:ext cx="854736" cy="8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3729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5C75-B478-4686-9964-3B05B3B2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проблемы и особенности</a:t>
            </a:r>
            <a:br>
              <a:rPr lang="ru-RU" dirty="0"/>
            </a:br>
            <a:r>
              <a:rPr lang="ru-RU" dirty="0"/>
              <a:t>информационного обмена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185F0-A411-456B-A208-B3CBECF1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72" y="1253316"/>
            <a:ext cx="8687511" cy="5436232"/>
          </a:xfrm>
          <a:solidFill>
            <a:srgbClr val="E5E5F7"/>
          </a:solidFill>
          <a:effectLst>
            <a:glow rad="101600">
              <a:schemeClr val="accent6">
                <a:lumMod val="20000"/>
                <a:lumOff val="80000"/>
                <a:alpha val="40000"/>
              </a:schemeClr>
            </a:glow>
            <a:softEdge rad="12700"/>
          </a:effectLst>
        </p:spPr>
        <p:txBody>
          <a:bodyPr/>
          <a:lstStyle/>
          <a:p>
            <a:pPr marL="892175" indent="0" algn="l">
              <a:spcAft>
                <a:spcPts val="1800"/>
              </a:spcAft>
              <a:buNone/>
            </a:pPr>
            <a:endParaRPr lang="ru-RU" sz="1600" dirty="0">
              <a:solidFill>
                <a:schemeClr val="accent6"/>
              </a:solidFill>
            </a:endParaRPr>
          </a:p>
          <a:p>
            <a:pPr marL="892175" indent="0" algn="l">
              <a:spcAft>
                <a:spcPts val="1800"/>
              </a:spcAft>
              <a:buNone/>
            </a:pPr>
            <a:r>
              <a:rPr lang="ru-RU" sz="1600" dirty="0">
                <a:solidFill>
                  <a:schemeClr val="accent6"/>
                </a:solidFill>
              </a:rPr>
              <a:t>Проблема предоставления информации о смежных объектах</a:t>
            </a:r>
          </a:p>
          <a:p>
            <a:pPr marL="892175" indent="0" algn="l">
              <a:spcAft>
                <a:spcPts val="1800"/>
              </a:spcAft>
              <a:buNone/>
            </a:pPr>
            <a:r>
              <a:rPr lang="ru-RU" sz="1600" dirty="0">
                <a:solidFill>
                  <a:schemeClr val="accent6"/>
                </a:solidFill>
              </a:rPr>
              <a:t>Дублирование объектов электросетевого хозяйства при первичном моделировании</a:t>
            </a:r>
          </a:p>
          <a:p>
            <a:pPr marL="892175" indent="0" algn="l">
              <a:spcAft>
                <a:spcPts val="1800"/>
              </a:spcAft>
              <a:buNone/>
            </a:pPr>
            <a:r>
              <a:rPr lang="ru-RU" sz="1600" dirty="0">
                <a:solidFill>
                  <a:schemeClr val="accent6"/>
                </a:solidFill>
              </a:rPr>
              <a:t>Временные сдвиги при синхронизации данных ИМ ПАО «Россети» и </a:t>
            </a:r>
            <a:br>
              <a:rPr lang="ru-RU" sz="1600" dirty="0">
                <a:solidFill>
                  <a:schemeClr val="accent6"/>
                </a:solidFill>
              </a:rPr>
            </a:br>
            <a:r>
              <a:rPr lang="ru-RU" sz="1600" dirty="0">
                <a:solidFill>
                  <a:schemeClr val="accent6"/>
                </a:solidFill>
              </a:rPr>
              <a:t>ИМ АО «СО ЕЭС»</a:t>
            </a:r>
          </a:p>
          <a:p>
            <a:pPr marL="892175" indent="0" algn="l">
              <a:spcAft>
                <a:spcPts val="1800"/>
              </a:spcAft>
              <a:buNone/>
            </a:pPr>
            <a:r>
              <a:rPr lang="ru-RU" sz="1600" dirty="0">
                <a:solidFill>
                  <a:schemeClr val="accent6"/>
                </a:solidFill>
              </a:rPr>
              <a:t>Различие методологии моделирования ЛЭП, особенно для предоставления информации о межсистемных ЛЭП</a:t>
            </a:r>
          </a:p>
          <a:p>
            <a:pPr marL="892175" indent="0" algn="l">
              <a:spcAft>
                <a:spcPts val="1800"/>
              </a:spcAft>
              <a:buNone/>
            </a:pP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009ED-B896-473D-8BBA-F8CC9D29E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2853676"/>
            <a:ext cx="184731" cy="787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  <a:p>
            <a:pPr defTabSz="914377" eaLnBrk="0" hangingPunct="0"/>
            <a:endParaRPr lang="ru-RU" altLang="ru-RU" sz="1100" b="0" dirty="0">
              <a:ea typeface="Arial" panose="020B0604020202020204" pitchFamily="34" charset="0"/>
            </a:endParaRPr>
          </a:p>
        </p:txBody>
      </p:sp>
      <p:pic>
        <p:nvPicPr>
          <p:cNvPr id="3074" name="Picture 2" descr="https://catherineasquithgallery.com/uploads/posts/2021-02/1613545553_224-p-kartinki-na-belom-fone-dlya-prezentatsii-255.png">
            <a:extLst>
              <a:ext uri="{FF2B5EF4-FFF2-40B4-BE49-F238E27FC236}">
                <a16:creationId xmlns:a16="http://schemas.microsoft.com/office/drawing/2014/main" id="{2EE7CAC9-D1AD-4763-AEDE-BC9F34C7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95" y="4185265"/>
            <a:ext cx="3670188" cy="27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Предупреждение">
            <a:extLst>
              <a:ext uri="{FF2B5EF4-FFF2-40B4-BE49-F238E27FC236}">
                <a16:creationId xmlns:a16="http://schemas.microsoft.com/office/drawing/2014/main" id="{A3B4C127-BAFA-4E9C-BD9B-69B1AD347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389" y="1085864"/>
            <a:ext cx="819144" cy="8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5193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Название презентации&amp;quot;&quot;/&gt;&lt;property id=&quot;20307&quot; value=&quot;257&quot;/&gt;&lt;/object&gt;&lt;object type=&quot;3&quot; unique_id=&quot;10007&quot;&gt;&lt;property id=&quot;20148&quot; value=&quot;5&quot;/&gt;&lt;property id=&quot;20300&quot; value=&quot;Слайд 5 - &amp;quot;Системный оператор сегодня&amp;quot;&quot;/&gt;&lt;property id=&quot;20307&quot; value=&quot;276&quot;/&gt;&lt;/object&gt;&lt;object type=&quot;3&quot; unique_id=&quot;10008&quot;&gt;&lt;property id=&quot;20148&quot; value=&quot;5&quot;/&gt;&lt;property id=&quot;20300&quot; value=&quot;Слайд 7 - &amp;quot;Уровни полномочий Системного оператора&amp;quot;&quot;/&gt;&lt;property id=&quot;20307&quot; value=&quot;278&quot;/&gt;&lt;/object&gt;&lt;object type=&quot;3&quot; unique_id=&quot;10010&quot;&gt;&lt;property id=&quot;20148&quot; value=&quot;5&quot;/&gt;&lt;property id=&quot;20300&quot; value=&quot;Слайд 6 - &amp;quot;Основные функции Системного оператора&amp;quot;&quot;/&gt;&lt;property id=&quot;20307&quot; value=&quot;274&quot;/&gt;&lt;/object&gt;&lt;object type=&quot;3&quot; unique_id=&quot;11300&quot;&gt;&lt;property id=&quot;20148&quot; value=&quot;5&quot;/&gt;&lt;property id=&quot;20300&quot; value=&quot;Слайд 4 - &amp;quot;Достижение постсоветских исторических&amp;#x0D;&amp;#x0A;максимумов потребления мощности&amp;quot;&quot;/&gt;&lt;property id=&quot;20307&quot; value=&quot;285&quot;/&gt;&lt;/object&gt;&lt;object type=&quot;3&quot; unique_id=&quot;11364&quot;&gt;&lt;property id=&quot;20148&quot; value=&quot;5&quot;/&gt;&lt;property id=&quot;20300&quot; value=&quot;Слайд 8 - &amp;quot;Спасибо за внимание&amp;quot;&quot;/&gt;&lt;property id=&quot;20307&quot; value=&quot;287&quot;/&gt;&lt;/object&gt;&lt;object type=&quot;3&quot; unique_id=&quot;11385&quot;&gt;&lt;property id=&quot;20148&quot; value=&quot;5&quot;/&gt;&lt;property id=&quot;20300&quot; value=&quot;Слайд 2 - &amp;quot;Оперативно-диспетчерское управление &amp;#x0D;&amp;#x0A;Единой энергетической системой России&amp;quot;&quot;/&gt;&lt;property id=&quot;20307&quot; value=&quot;288&quot;/&gt;&lt;/object&gt;&lt;object type=&quot;3&quot; unique_id=&quot;11386&quot;&gt;&lt;property id=&quot;20148&quot; value=&quot;5&quot;/&gt;&lt;property id=&quot;20300&quot; value=&quot;Слайд 3 - &amp;quot;Объект управления.&amp;#x0D;&amp;#x0A;Основные производственные показатели ЕЭС России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00B05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10280</TotalTime>
  <Words>669</Words>
  <Application>Microsoft Office PowerPoint</Application>
  <PresentationFormat>Экран (4:3)</PresentationFormat>
  <Paragraphs>270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Impact</vt:lpstr>
      <vt:lpstr>Wingdings</vt:lpstr>
      <vt:lpstr>Оформление по умолчанию</vt:lpstr>
      <vt:lpstr>Особенности перевода информационного обмена на использование CIM </vt:lpstr>
      <vt:lpstr>Перечень деловых процессов, в которых целесообразен переход на обмен данными в соответствии с требованиями ГОСТ Р 58651 (утв. 24.11.2020)</vt:lpstr>
      <vt:lpstr>Приказ Минэнерго России от 13.02.2019 г. № 102 «Об утверждении Правил предоставления информации, необходимой для осуществления оперативно-диспетчерского управления в электроэнергетике» (планируемая редакция):</vt:lpstr>
      <vt:lpstr>ПРАВИЛА ПРЕДОСТАВЛЕНИЯ ИНФОРМАЦИИ,  НЕОБХОДИМОЙ ДЛЯ ОСУЩЕСТВЛЕНИЯ ОПЕРАТИВНО-ДИСПЕТЧЕРСКОГО УПРАВЛЕНИЯ В ЭЛЕКТРОЭНЕРГЕТИКЕ </vt:lpstr>
      <vt:lpstr>Схема предоставления информации</vt:lpstr>
      <vt:lpstr>CIM-портал</vt:lpstr>
      <vt:lpstr>О взаимодействии АО «СО ЕЭС» и ПАО «Россети» при обмене данными информационной модели</vt:lpstr>
      <vt:lpstr>Взаимодействие АО «СО ЕЭС» и ПАО «Россети» при обмене данными информационной модели</vt:lpstr>
      <vt:lpstr>Основные проблемы и особенности информационного обмена</vt:lpstr>
      <vt:lpstr>Совершенствование информационного обмена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Окнина Полина Викторовна</cp:lastModifiedBy>
  <cp:revision>907</cp:revision>
  <cp:lastPrinted>2022-02-08T15:17:34Z</cp:lastPrinted>
  <dcterms:created xsi:type="dcterms:W3CDTF">2006-09-14T10:04:19Z</dcterms:created>
  <dcterms:modified xsi:type="dcterms:W3CDTF">2022-02-08T15:52:41Z</dcterms:modified>
</cp:coreProperties>
</file>